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9" r:id="rId3"/>
    <p:sldId id="282" r:id="rId4"/>
    <p:sldId id="277" r:id="rId5"/>
    <p:sldId id="283" r:id="rId6"/>
    <p:sldId id="284" r:id="rId7"/>
    <p:sldId id="288" r:id="rId8"/>
    <p:sldId id="285" r:id="rId9"/>
    <p:sldId id="290" r:id="rId10"/>
    <p:sldId id="289" r:id="rId11"/>
    <p:sldId id="287" r:id="rId12"/>
    <p:sldId id="286" r:id="rId13"/>
    <p:sldId id="291" r:id="rId14"/>
    <p:sldId id="293" r:id="rId15"/>
    <p:sldId id="275" r:id="rId16"/>
    <p:sldId id="295" r:id="rId17"/>
    <p:sldId id="296" r:id="rId18"/>
    <p:sldId id="280" r:id="rId19"/>
    <p:sldId id="297" r:id="rId20"/>
    <p:sldId id="298" r:id="rId21"/>
    <p:sldId id="278" r:id="rId22"/>
    <p:sldId id="299" r:id="rId23"/>
    <p:sldId id="300" r:id="rId24"/>
    <p:sldId id="301" r:id="rId25"/>
    <p:sldId id="281" r:id="rId26"/>
    <p:sldId id="276"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Fahkwang" panose="00000500000000000000" pitchFamily="2" charset="-34"/>
      <p:regular r:id="rId34"/>
      <p:bold r:id="rId35"/>
      <p:italic r:id="rId36"/>
      <p:boldItalic r:id="rId37"/>
    </p:embeddedFont>
    <p:embeddedFont>
      <p:font typeface="Fahkwang Bold" panose="00000800000000000000" charset="-34"/>
      <p:regular r:id="rId38"/>
    </p:embeddedFont>
    <p:embeddedFont>
      <p:font typeface="Linux Biolinum"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6" autoAdjust="0"/>
  </p:normalViewPr>
  <p:slideViewPr>
    <p:cSldViewPr>
      <p:cViewPr varScale="1">
        <p:scale>
          <a:sx n="56" d="100"/>
          <a:sy n="56" d="100"/>
        </p:scale>
        <p:origin x="61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5EB59-58EF-465D-BF3D-99D794789F6C}"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554B1-B4F1-4A33-9F2B-5BA0644897F0}" type="slidenum">
              <a:rPr lang="en-US" smtClean="0"/>
              <a:t>‹#›</a:t>
            </a:fld>
            <a:endParaRPr lang="en-US"/>
          </a:p>
        </p:txBody>
      </p:sp>
    </p:spTree>
    <p:extLst>
      <p:ext uri="{BB962C8B-B14F-4D97-AF65-F5344CB8AC3E}">
        <p14:creationId xmlns:p14="http://schemas.microsoft.com/office/powerpoint/2010/main" val="203274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a:t>
            </a:fld>
            <a:endParaRPr lang="en-US"/>
          </a:p>
        </p:txBody>
      </p:sp>
    </p:spTree>
    <p:extLst>
      <p:ext uri="{BB962C8B-B14F-4D97-AF65-F5344CB8AC3E}">
        <p14:creationId xmlns:p14="http://schemas.microsoft.com/office/powerpoint/2010/main" val="150112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10</a:t>
            </a:fld>
            <a:endParaRPr lang="en-US"/>
          </a:p>
        </p:txBody>
      </p:sp>
    </p:spTree>
    <p:extLst>
      <p:ext uri="{BB962C8B-B14F-4D97-AF65-F5344CB8AC3E}">
        <p14:creationId xmlns:p14="http://schemas.microsoft.com/office/powerpoint/2010/main" val="920148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11</a:t>
            </a:fld>
            <a:endParaRPr lang="en-US"/>
          </a:p>
        </p:txBody>
      </p:sp>
    </p:spTree>
    <p:extLst>
      <p:ext uri="{BB962C8B-B14F-4D97-AF65-F5344CB8AC3E}">
        <p14:creationId xmlns:p14="http://schemas.microsoft.com/office/powerpoint/2010/main" val="367286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12</a:t>
            </a:fld>
            <a:endParaRPr lang="en-US"/>
          </a:p>
        </p:txBody>
      </p:sp>
    </p:spTree>
    <p:extLst>
      <p:ext uri="{BB962C8B-B14F-4D97-AF65-F5344CB8AC3E}">
        <p14:creationId xmlns:p14="http://schemas.microsoft.com/office/powerpoint/2010/main" val="411257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13</a:t>
            </a:fld>
            <a:endParaRPr lang="en-US"/>
          </a:p>
        </p:txBody>
      </p:sp>
    </p:spTree>
    <p:extLst>
      <p:ext uri="{BB962C8B-B14F-4D97-AF65-F5344CB8AC3E}">
        <p14:creationId xmlns:p14="http://schemas.microsoft.com/office/powerpoint/2010/main" val="18864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14</a:t>
            </a:fld>
            <a:endParaRPr lang="en-US"/>
          </a:p>
        </p:txBody>
      </p:sp>
    </p:spTree>
    <p:extLst>
      <p:ext uri="{BB962C8B-B14F-4D97-AF65-F5344CB8AC3E}">
        <p14:creationId xmlns:p14="http://schemas.microsoft.com/office/powerpoint/2010/main" val="296566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15</a:t>
            </a:fld>
            <a:endParaRPr lang="en-US"/>
          </a:p>
        </p:txBody>
      </p:sp>
    </p:spTree>
    <p:extLst>
      <p:ext uri="{BB962C8B-B14F-4D97-AF65-F5344CB8AC3E}">
        <p14:creationId xmlns:p14="http://schemas.microsoft.com/office/powerpoint/2010/main" val="27755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16</a:t>
            </a:fld>
            <a:endParaRPr lang="en-US"/>
          </a:p>
        </p:txBody>
      </p:sp>
    </p:spTree>
    <p:extLst>
      <p:ext uri="{BB962C8B-B14F-4D97-AF65-F5344CB8AC3E}">
        <p14:creationId xmlns:p14="http://schemas.microsoft.com/office/powerpoint/2010/main" val="138534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17</a:t>
            </a:fld>
            <a:endParaRPr lang="en-US"/>
          </a:p>
        </p:txBody>
      </p:sp>
    </p:spTree>
    <p:extLst>
      <p:ext uri="{BB962C8B-B14F-4D97-AF65-F5344CB8AC3E}">
        <p14:creationId xmlns:p14="http://schemas.microsoft.com/office/powerpoint/2010/main" val="99239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18</a:t>
            </a:fld>
            <a:endParaRPr lang="en-US"/>
          </a:p>
        </p:txBody>
      </p:sp>
    </p:spTree>
    <p:extLst>
      <p:ext uri="{BB962C8B-B14F-4D97-AF65-F5344CB8AC3E}">
        <p14:creationId xmlns:p14="http://schemas.microsoft.com/office/powerpoint/2010/main" val="270384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19</a:t>
            </a:fld>
            <a:endParaRPr lang="en-US"/>
          </a:p>
        </p:txBody>
      </p:sp>
    </p:spTree>
    <p:extLst>
      <p:ext uri="{BB962C8B-B14F-4D97-AF65-F5344CB8AC3E}">
        <p14:creationId xmlns:p14="http://schemas.microsoft.com/office/powerpoint/2010/main" val="125484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a:t>
            </a:fld>
            <a:endParaRPr lang="en-US"/>
          </a:p>
        </p:txBody>
      </p:sp>
    </p:spTree>
    <p:extLst>
      <p:ext uri="{BB962C8B-B14F-4D97-AF65-F5344CB8AC3E}">
        <p14:creationId xmlns:p14="http://schemas.microsoft.com/office/powerpoint/2010/main" val="52395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20</a:t>
            </a:fld>
            <a:endParaRPr lang="en-US"/>
          </a:p>
        </p:txBody>
      </p:sp>
    </p:spTree>
    <p:extLst>
      <p:ext uri="{BB962C8B-B14F-4D97-AF65-F5344CB8AC3E}">
        <p14:creationId xmlns:p14="http://schemas.microsoft.com/office/powerpoint/2010/main" val="274866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21</a:t>
            </a:fld>
            <a:endParaRPr lang="en-US"/>
          </a:p>
        </p:txBody>
      </p:sp>
    </p:spTree>
    <p:extLst>
      <p:ext uri="{BB962C8B-B14F-4D97-AF65-F5344CB8AC3E}">
        <p14:creationId xmlns:p14="http://schemas.microsoft.com/office/powerpoint/2010/main" val="1569404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22</a:t>
            </a:fld>
            <a:endParaRPr lang="en-US"/>
          </a:p>
        </p:txBody>
      </p:sp>
    </p:spTree>
    <p:extLst>
      <p:ext uri="{BB962C8B-B14F-4D97-AF65-F5344CB8AC3E}">
        <p14:creationId xmlns:p14="http://schemas.microsoft.com/office/powerpoint/2010/main" val="371541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23</a:t>
            </a:fld>
            <a:endParaRPr lang="en-US"/>
          </a:p>
        </p:txBody>
      </p:sp>
    </p:spTree>
    <p:extLst>
      <p:ext uri="{BB962C8B-B14F-4D97-AF65-F5344CB8AC3E}">
        <p14:creationId xmlns:p14="http://schemas.microsoft.com/office/powerpoint/2010/main" val="4060817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24</a:t>
            </a:fld>
            <a:endParaRPr lang="en-US"/>
          </a:p>
        </p:txBody>
      </p:sp>
    </p:spTree>
    <p:extLst>
      <p:ext uri="{BB962C8B-B14F-4D97-AF65-F5344CB8AC3E}">
        <p14:creationId xmlns:p14="http://schemas.microsoft.com/office/powerpoint/2010/main" val="3365728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25</a:t>
            </a:fld>
            <a:endParaRPr lang="en-US"/>
          </a:p>
        </p:txBody>
      </p:sp>
    </p:spTree>
    <p:extLst>
      <p:ext uri="{BB962C8B-B14F-4D97-AF65-F5344CB8AC3E}">
        <p14:creationId xmlns:p14="http://schemas.microsoft.com/office/powerpoint/2010/main" val="116399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3</a:t>
            </a:fld>
            <a:endParaRPr lang="en-US"/>
          </a:p>
        </p:txBody>
      </p:sp>
    </p:spTree>
    <p:extLst>
      <p:ext uri="{BB962C8B-B14F-4D97-AF65-F5344CB8AC3E}">
        <p14:creationId xmlns:p14="http://schemas.microsoft.com/office/powerpoint/2010/main" val="2048552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4</a:t>
            </a:fld>
            <a:endParaRPr lang="en-US"/>
          </a:p>
        </p:txBody>
      </p:sp>
    </p:spTree>
    <p:extLst>
      <p:ext uri="{BB962C8B-B14F-4D97-AF65-F5344CB8AC3E}">
        <p14:creationId xmlns:p14="http://schemas.microsoft.com/office/powerpoint/2010/main" val="307092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5</a:t>
            </a:fld>
            <a:endParaRPr lang="en-US"/>
          </a:p>
        </p:txBody>
      </p:sp>
    </p:spTree>
    <p:extLst>
      <p:ext uri="{BB962C8B-B14F-4D97-AF65-F5344CB8AC3E}">
        <p14:creationId xmlns:p14="http://schemas.microsoft.com/office/powerpoint/2010/main" val="163553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6</a:t>
            </a:fld>
            <a:endParaRPr lang="en-US"/>
          </a:p>
        </p:txBody>
      </p:sp>
    </p:spTree>
    <p:extLst>
      <p:ext uri="{BB962C8B-B14F-4D97-AF65-F5344CB8AC3E}">
        <p14:creationId xmlns:p14="http://schemas.microsoft.com/office/powerpoint/2010/main" val="281400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7</a:t>
            </a:fld>
            <a:endParaRPr lang="en-US"/>
          </a:p>
        </p:txBody>
      </p:sp>
    </p:spTree>
    <p:extLst>
      <p:ext uri="{BB962C8B-B14F-4D97-AF65-F5344CB8AC3E}">
        <p14:creationId xmlns:p14="http://schemas.microsoft.com/office/powerpoint/2010/main" val="426626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8</a:t>
            </a:fld>
            <a:endParaRPr lang="en-US"/>
          </a:p>
        </p:txBody>
      </p:sp>
    </p:spTree>
    <p:extLst>
      <p:ext uri="{BB962C8B-B14F-4D97-AF65-F5344CB8AC3E}">
        <p14:creationId xmlns:p14="http://schemas.microsoft.com/office/powerpoint/2010/main" val="18866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1554B1-B4F1-4A33-9F2B-5BA0644897F0}" type="slidenum">
              <a:rPr lang="en-US" smtClean="0"/>
              <a:t>9</a:t>
            </a:fld>
            <a:endParaRPr lang="en-US"/>
          </a:p>
        </p:txBody>
      </p:sp>
    </p:spTree>
    <p:extLst>
      <p:ext uri="{BB962C8B-B14F-4D97-AF65-F5344CB8AC3E}">
        <p14:creationId xmlns:p14="http://schemas.microsoft.com/office/powerpoint/2010/main" val="287967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8687688">
            <a:off x="10282257" y="5034286"/>
            <a:ext cx="8922358" cy="9404330"/>
          </a:xfrm>
          <a:prstGeom prst="rect">
            <a:avLst/>
          </a:prstGeom>
        </p:spPr>
      </p:pic>
      <p:pic>
        <p:nvPicPr>
          <p:cNvPr id="3" name="Picture 3"/>
          <p:cNvPicPr>
            <a:picLocks noChangeAspect="1"/>
          </p:cNvPicPr>
          <p:nvPr/>
        </p:nvPicPr>
        <p:blipFill>
          <a:blip r:embed="rId4"/>
          <a:srcRect/>
          <a:stretch>
            <a:fillRect/>
          </a:stretch>
        </p:blipFill>
        <p:spPr>
          <a:xfrm rot="-10013544">
            <a:off x="-1544011" y="-2366689"/>
            <a:ext cx="8825308" cy="8229600"/>
          </a:xfrm>
          <a:prstGeom prst="rect">
            <a:avLst/>
          </a:prstGeom>
        </p:spPr>
      </p:pic>
      <p:sp>
        <p:nvSpPr>
          <p:cNvPr id="8" name="TextBox 8"/>
          <p:cNvSpPr txBox="1"/>
          <p:nvPr/>
        </p:nvSpPr>
        <p:spPr>
          <a:xfrm>
            <a:off x="3097883" y="4530919"/>
            <a:ext cx="11797778" cy="2218364"/>
          </a:xfrm>
          <a:prstGeom prst="rect">
            <a:avLst/>
          </a:prstGeom>
        </p:spPr>
        <p:txBody>
          <a:bodyPr wrap="square" lIns="0" tIns="0" rIns="0" bIns="0" rtlCol="0" anchor="t">
            <a:spAutoFit/>
          </a:bodyPr>
          <a:lstStyle/>
          <a:p>
            <a:pPr algn="ctr">
              <a:lnSpc>
                <a:spcPts val="8799"/>
              </a:lnSpc>
            </a:pPr>
            <a:r>
              <a:rPr lang="en-US" sz="7332">
                <a:solidFill>
                  <a:srgbClr val="FFFFFF"/>
                </a:solidFill>
                <a:latin typeface="Linux Biolinum"/>
              </a:rPr>
              <a:t>Dự Đoán Sản Lượng Thủy Sản Bằng Các Mô Hình Máy Học</a:t>
            </a:r>
          </a:p>
        </p:txBody>
      </p:sp>
      <p:sp>
        <p:nvSpPr>
          <p:cNvPr id="11" name="TextBox 11"/>
          <p:cNvSpPr txBox="1"/>
          <p:nvPr/>
        </p:nvSpPr>
        <p:spPr>
          <a:xfrm>
            <a:off x="5727095" y="639826"/>
            <a:ext cx="6833808" cy="733791"/>
          </a:xfrm>
          <a:prstGeom prst="rect">
            <a:avLst/>
          </a:prstGeom>
        </p:spPr>
        <p:txBody>
          <a:bodyPr wrap="square" lIns="0" tIns="0" rIns="0" bIns="0" rtlCol="0" anchor="t">
            <a:spAutoFit/>
          </a:bodyPr>
          <a:lstStyle/>
          <a:p>
            <a:pPr algn="ctr">
              <a:lnSpc>
                <a:spcPts val="2940"/>
              </a:lnSpc>
            </a:pPr>
            <a:r>
              <a:rPr lang="en-US" sz="2400">
                <a:solidFill>
                  <a:srgbClr val="FFFFFF"/>
                </a:solidFill>
                <a:latin typeface="Fahkwang Bold"/>
              </a:rPr>
              <a:t>Trường đại học Công nghệ Thông tin – Đại học quốc gia Tp.Hồ Chí Minh</a:t>
            </a:r>
          </a:p>
        </p:txBody>
      </p:sp>
      <p:grpSp>
        <p:nvGrpSpPr>
          <p:cNvPr id="12" name="Group 12"/>
          <p:cNvGrpSpPr/>
          <p:nvPr/>
        </p:nvGrpSpPr>
        <p:grpSpPr>
          <a:xfrm>
            <a:off x="7315200" y="1524677"/>
            <a:ext cx="3363144" cy="2786615"/>
            <a:chOff x="-104252" y="0"/>
            <a:chExt cx="4484191" cy="3715491"/>
          </a:xfrm>
        </p:grpSpPr>
        <p:sp>
          <p:nvSpPr>
            <p:cNvPr id="13" name="TextBox 13"/>
            <p:cNvSpPr txBox="1"/>
            <p:nvPr/>
          </p:nvSpPr>
          <p:spPr>
            <a:xfrm>
              <a:off x="-104252" y="2778566"/>
              <a:ext cx="4484191" cy="936925"/>
            </a:xfrm>
            <a:prstGeom prst="rect">
              <a:avLst/>
            </a:prstGeom>
          </p:spPr>
          <p:txBody>
            <a:bodyPr lIns="0" tIns="0" rIns="0" bIns="0" rtlCol="0" anchor="t">
              <a:spAutoFit/>
            </a:bodyPr>
            <a:lstStyle/>
            <a:p>
              <a:pPr algn="ctr">
                <a:lnSpc>
                  <a:spcPts val="2660"/>
                </a:lnSpc>
              </a:pPr>
              <a:r>
                <a:rPr lang="en-US" sz="5300" spc="57">
                  <a:solidFill>
                    <a:srgbClr val="FFFFFF"/>
                  </a:solidFill>
                  <a:latin typeface="Fahkwang"/>
                </a:rPr>
                <a:t>Đề Tài</a:t>
              </a:r>
            </a:p>
            <a:p>
              <a:pPr algn="ctr">
                <a:lnSpc>
                  <a:spcPts val="2660"/>
                </a:lnSpc>
              </a:pPr>
              <a:endParaRPr lang="en-US" sz="2800" spc="57">
                <a:solidFill>
                  <a:srgbClr val="FFFFFF"/>
                </a:solidFill>
                <a:latin typeface="Fahkwang"/>
              </a:endParaRPr>
            </a:p>
          </p:txBody>
        </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25202" y="0"/>
              <a:ext cx="625283" cy="62528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066800" y="1593704"/>
            <a:ext cx="13792200" cy="3139321"/>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Kiểm định đồng liên kết</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5AED83B-19D8-6D94-C620-4A13D24E7353}"/>
                  </a:ext>
                </a:extLst>
              </p:cNvPr>
              <p:cNvSpPr txBox="1"/>
              <p:nvPr/>
            </p:nvSpPr>
            <p:spPr>
              <a:xfrm>
                <a:off x="1289406" y="3276600"/>
                <a:ext cx="13569594" cy="4524315"/>
              </a:xfrm>
              <a:prstGeom prst="rect">
                <a:avLst/>
              </a:prstGeom>
              <a:noFill/>
            </p:spPr>
            <p:txBody>
              <a:bodyPr wrap="square" rtlCol="0">
                <a:spAutoFit/>
              </a:bodyPr>
              <a:lstStyle/>
              <a:p>
                <a:pPr marL="571500" indent="-571500">
                  <a:buFont typeface="Wingdings" panose="05000000000000000000" pitchFamily="2" charset="2"/>
                  <a:buChar char="q"/>
                </a:pPr>
                <a:r>
                  <a:rPr lang="en-US" sz="3600">
                    <a:solidFill>
                      <a:schemeClr val="bg1"/>
                    </a:solidFill>
                    <a:effectLst/>
                    <a:latin typeface="Linux Biolinum" panose="020B0604020202020204" charset="0"/>
                    <a:ea typeface="Linux Biolinum" panose="020B0604020202020204" charset="0"/>
                    <a:cs typeface="Linux Biolinum" panose="020B0604020202020204" charset="0"/>
                  </a:rPr>
                  <a:t>Kiểm định đồng liên kết được sử dụng để xác định xem có mối tương quan giữa một số chuỗi thời gian trong dài hạn hay không.</a:t>
                </a:r>
              </a:p>
              <a:p>
                <a:pPr marL="857250" indent="-857250">
                  <a:buFont typeface="Wingdings" panose="05000000000000000000" pitchFamily="2" charset="2"/>
                  <a:buChar char="q"/>
                </a:pPr>
                <a:r>
                  <a:rPr lang="en-US" sz="3600">
                    <a:solidFill>
                      <a:schemeClr val="bg1"/>
                    </a:solidFill>
                    <a:latin typeface="Linux Biolinum" panose="020B0604020202020204" charset="0"/>
                    <a:ea typeface="Linux Biolinum" panose="020B0604020202020204" charset="0"/>
                    <a:cs typeface="Linux Biolinum" panose="020B0604020202020204" charset="0"/>
                  </a:rPr>
                  <a:t>Đặt giả thuyết:</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0</m:t>
                        </m:r>
                      </m:sub>
                    </m:sSub>
                  </m:oMath>
                </a14:m>
                <a:r>
                  <a:rPr lang="en-US" sz="3600">
                    <a:solidFill>
                      <a:schemeClr val="bg1"/>
                    </a:solidFill>
                    <a:latin typeface="Linux Biolinum" panose="020B0604020202020204" charset="0"/>
                    <a:ea typeface="Linux Biolinum" panose="020B0604020202020204" charset="0"/>
                    <a:cs typeface="Linux Biolinum" panose="020B0604020202020204" charset="0"/>
                  </a:rPr>
                  <a:t>: Số đồng liên kết = n</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1</m:t>
                        </m:r>
                      </m:sub>
                    </m:sSub>
                  </m:oMath>
                </a14:m>
                <a:r>
                  <a:rPr lang="en-US" sz="3600">
                    <a:solidFill>
                      <a:schemeClr val="bg1"/>
                    </a:solidFill>
                    <a:latin typeface="Linux Biolinum" panose="020B0604020202020204" charset="0"/>
                    <a:ea typeface="Linux Biolinum" panose="020B0604020202020204" charset="0"/>
                    <a:cs typeface="Linux Biolinum" panose="020B0604020202020204" charset="0"/>
                  </a:rPr>
                  <a:t>: Số đồng liên kết &gt; n</a:t>
                </a:r>
              </a:p>
              <a:p>
                <a:pPr lvl="2"/>
                <a:r>
                  <a:rPr lang="en-US" sz="3600">
                    <a:solidFill>
                      <a:schemeClr val="bg1"/>
                    </a:solidFill>
                    <a:latin typeface="Linux Biolinum" panose="020B0604020202020204" charset="0"/>
                    <a:ea typeface="Linux Biolinum" panose="020B0604020202020204" charset="0"/>
                    <a:cs typeface="Linux Biolinum" panose="020B0604020202020204" charset="0"/>
                  </a:rPr>
                  <a:t>Trong đó n là số đồng liên kết đang xét.</a:t>
                </a:r>
              </a:p>
              <a:p>
                <a:endParaRPr lang="en-US" sz="3600">
                  <a:solidFill>
                    <a:schemeClr val="bg1"/>
                  </a:solidFill>
                  <a:effectLst/>
                  <a:latin typeface="Linux Biolinum" panose="020B0604020202020204" charset="0"/>
                  <a:ea typeface="Linux Biolinum" panose="020B0604020202020204" charset="0"/>
                  <a:cs typeface="Linux Biolinum" panose="020B0604020202020204" charset="0"/>
                </a:endParaRPr>
              </a:p>
              <a:p>
                <a:endParaRPr lang="en-US" sz="3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5" name="TextBox 4">
                <a:extLst>
                  <a:ext uri="{FF2B5EF4-FFF2-40B4-BE49-F238E27FC236}">
                    <a16:creationId xmlns:a16="http://schemas.microsoft.com/office/drawing/2014/main" id="{95AED83B-19D8-6D94-C620-4A13D24E7353}"/>
                  </a:ext>
                </a:extLst>
              </p:cNvPr>
              <p:cNvSpPr txBox="1">
                <a:spLocks noRot="1" noChangeAspect="1" noMove="1" noResize="1" noEditPoints="1" noAdjustHandles="1" noChangeArrowheads="1" noChangeShapeType="1" noTextEdit="1"/>
              </p:cNvSpPr>
              <p:nvPr/>
            </p:nvSpPr>
            <p:spPr>
              <a:xfrm>
                <a:off x="1289406" y="3276600"/>
                <a:ext cx="13569594" cy="4524315"/>
              </a:xfrm>
              <a:prstGeom prst="rect">
                <a:avLst/>
              </a:prstGeom>
              <a:blipFill>
                <a:blip r:embed="rId5"/>
                <a:stretch>
                  <a:fillRect l="-1213" t="-2156"/>
                </a:stretch>
              </a:blipFill>
            </p:spPr>
            <p:txBody>
              <a:bodyPr/>
              <a:lstStyle/>
              <a:p>
                <a:r>
                  <a:rPr lang="en-US">
                    <a:noFill/>
                  </a:rPr>
                  <a:t> </a:t>
                </a:r>
              </a:p>
            </p:txBody>
          </p:sp>
        </mc:Fallback>
      </mc:AlternateContent>
    </p:spTree>
    <p:extLst>
      <p:ext uri="{BB962C8B-B14F-4D97-AF65-F5344CB8AC3E}">
        <p14:creationId xmlns:p14="http://schemas.microsoft.com/office/powerpoint/2010/main" val="382154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6" name="TextBox 5">
            <a:extLst>
              <a:ext uri="{FF2B5EF4-FFF2-40B4-BE49-F238E27FC236}">
                <a16:creationId xmlns:a16="http://schemas.microsoft.com/office/drawing/2014/main" id="{078DC449-1930-EE17-8133-4BC1CADC7EFD}"/>
              </a:ext>
            </a:extLst>
          </p:cNvPr>
          <p:cNvSpPr txBox="1"/>
          <p:nvPr/>
        </p:nvSpPr>
        <p:spPr>
          <a:xfrm>
            <a:off x="1981200" y="1991712"/>
            <a:ext cx="13319106" cy="830997"/>
          </a:xfrm>
          <a:prstGeom prst="rect">
            <a:avLst/>
          </a:prstGeom>
          <a:noFill/>
        </p:spPr>
        <p:txBody>
          <a:bodyPr wrap="square">
            <a:spAutoFit/>
          </a:bodyPr>
          <a:lstStyle/>
          <a:p>
            <a:pPr algn="ctr"/>
            <a:r>
              <a:rPr lang="en-US" sz="4800">
                <a:solidFill>
                  <a:schemeClr val="bg1"/>
                </a:solidFill>
                <a:latin typeface="Linux Biolinum" panose="020B0604020202020204" charset="0"/>
                <a:ea typeface="Linux Biolinum" panose="020B0604020202020204" charset="0"/>
                <a:cs typeface="Linux Biolinum" panose="020B0604020202020204" charset="0"/>
              </a:rPr>
              <a:t>Kết quả kiểm định đồng liên kết với mức ý nghĩa 5%</a:t>
            </a:r>
          </a:p>
        </p:txBody>
      </p:sp>
      <p:graphicFrame>
        <p:nvGraphicFramePr>
          <p:cNvPr id="7" name="Table 6">
            <a:extLst>
              <a:ext uri="{FF2B5EF4-FFF2-40B4-BE49-F238E27FC236}">
                <a16:creationId xmlns:a16="http://schemas.microsoft.com/office/drawing/2014/main" id="{3A43C9F0-A62C-796A-7575-23B130472655}"/>
              </a:ext>
            </a:extLst>
          </p:cNvPr>
          <p:cNvGraphicFramePr>
            <a:graphicFrameLocks noGrp="1"/>
          </p:cNvGraphicFramePr>
          <p:nvPr>
            <p:extLst>
              <p:ext uri="{D42A27DB-BD31-4B8C-83A1-F6EECF244321}">
                <p14:modId xmlns:p14="http://schemas.microsoft.com/office/powerpoint/2010/main" val="3055764643"/>
              </p:ext>
            </p:extLst>
          </p:nvPr>
        </p:nvGraphicFramePr>
        <p:xfrm>
          <a:off x="1981201" y="3511456"/>
          <a:ext cx="13319105" cy="4389120"/>
        </p:xfrm>
        <a:graphic>
          <a:graphicData uri="http://schemas.openxmlformats.org/drawingml/2006/table">
            <a:tbl>
              <a:tblPr firstRow="1" firstCol="1" bandRow="1">
                <a:tableStyleId>{5C22544A-7EE6-4342-B048-85BDC9FD1C3A}</a:tableStyleId>
              </a:tblPr>
              <a:tblGrid>
                <a:gridCol w="3598008">
                  <a:extLst>
                    <a:ext uri="{9D8B030D-6E8A-4147-A177-3AD203B41FA5}">
                      <a16:colId xmlns:a16="http://schemas.microsoft.com/office/drawing/2014/main" val="3939072552"/>
                    </a:ext>
                  </a:extLst>
                </a:gridCol>
                <a:gridCol w="3131839">
                  <a:extLst>
                    <a:ext uri="{9D8B030D-6E8A-4147-A177-3AD203B41FA5}">
                      <a16:colId xmlns:a16="http://schemas.microsoft.com/office/drawing/2014/main" val="3659823768"/>
                    </a:ext>
                  </a:extLst>
                </a:gridCol>
                <a:gridCol w="3133690">
                  <a:extLst>
                    <a:ext uri="{9D8B030D-6E8A-4147-A177-3AD203B41FA5}">
                      <a16:colId xmlns:a16="http://schemas.microsoft.com/office/drawing/2014/main" val="3968551360"/>
                    </a:ext>
                  </a:extLst>
                </a:gridCol>
                <a:gridCol w="3455568">
                  <a:extLst>
                    <a:ext uri="{9D8B030D-6E8A-4147-A177-3AD203B41FA5}">
                      <a16:colId xmlns:a16="http://schemas.microsoft.com/office/drawing/2014/main" val="721054516"/>
                    </a:ext>
                  </a:extLst>
                </a:gridCol>
              </a:tblGrid>
              <a:tr h="370858">
                <a:tc>
                  <a:txBody>
                    <a:bodyPr/>
                    <a:lstStyle/>
                    <a:p>
                      <a:pPr marL="0" marR="0" indent="0" algn="l"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 </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Test Statistic</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Critical Value</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Nhận định</a:t>
                      </a:r>
                    </a:p>
                  </a:txBody>
                  <a:tcPr marL="68580" marR="68580" marT="0" marB="0"/>
                </a:tc>
                <a:extLst>
                  <a:ext uri="{0D108BD9-81ED-4DB2-BD59-A6C34878D82A}">
                    <a16:rowId xmlns:a16="http://schemas.microsoft.com/office/drawing/2014/main" val="1602389905"/>
                  </a:ext>
                </a:extLst>
              </a:tr>
              <a:tr h="741715">
                <a:tc>
                  <a:txBody>
                    <a:bodyPr/>
                    <a:lstStyle/>
                    <a:p>
                      <a:pPr marL="0" marR="0" indent="0" algn="l"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Không có đồng liên kết</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174.32</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78.87</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1 đồng liên kết</a:t>
                      </a:r>
                    </a:p>
                  </a:txBody>
                  <a:tcPr marL="68580" marR="68580" marT="0" marB="0"/>
                </a:tc>
                <a:extLst>
                  <a:ext uri="{0D108BD9-81ED-4DB2-BD59-A6C34878D82A}">
                    <a16:rowId xmlns:a16="http://schemas.microsoft.com/office/drawing/2014/main" val="2581486768"/>
                  </a:ext>
                </a:extLst>
              </a:tr>
              <a:tr h="741715">
                <a:tc>
                  <a:txBody>
                    <a:bodyPr/>
                    <a:lstStyle/>
                    <a:p>
                      <a:pPr marL="0" marR="0" indent="0" algn="l"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1 đồng liên kết</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92.39</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55.43</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2 đồng liên kết</a:t>
                      </a:r>
                    </a:p>
                  </a:txBody>
                  <a:tcPr marL="68580" marR="68580" marT="0" marB="0"/>
                </a:tc>
                <a:extLst>
                  <a:ext uri="{0D108BD9-81ED-4DB2-BD59-A6C34878D82A}">
                    <a16:rowId xmlns:a16="http://schemas.microsoft.com/office/drawing/2014/main" val="3323775464"/>
                  </a:ext>
                </a:extLst>
              </a:tr>
              <a:tr h="741715">
                <a:tc>
                  <a:txBody>
                    <a:bodyPr/>
                    <a:lstStyle/>
                    <a:p>
                      <a:pPr marL="0" marR="0" indent="0" algn="l"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2 đồng liên kết</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38.15</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31.52</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3 đồng liên kết</a:t>
                      </a:r>
                    </a:p>
                  </a:txBody>
                  <a:tcPr marL="68580" marR="68580" marT="0" marB="0"/>
                </a:tc>
                <a:extLst>
                  <a:ext uri="{0D108BD9-81ED-4DB2-BD59-A6C34878D82A}">
                    <a16:rowId xmlns:a16="http://schemas.microsoft.com/office/drawing/2014/main" val="1965336338"/>
                  </a:ext>
                </a:extLst>
              </a:tr>
              <a:tr h="741715">
                <a:tc>
                  <a:txBody>
                    <a:bodyPr/>
                    <a:lstStyle/>
                    <a:p>
                      <a:pPr marL="0" marR="0" indent="0" algn="l"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3 đồng liên kết</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12.1</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17.95</a:t>
                      </a:r>
                    </a:p>
                  </a:txBody>
                  <a:tcPr marL="68580" marR="68580" marT="0" marB="0"/>
                </a:tc>
                <a:tc>
                  <a:txBody>
                    <a:bodyPr/>
                    <a:lstStyle/>
                    <a:p>
                      <a:pPr marL="0" marR="0" indent="0" algn="ctr" hangingPunct="0">
                        <a:lnSpc>
                          <a:spcPct val="10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Có ít nhất 3 đồng liên kết</a:t>
                      </a:r>
                    </a:p>
                  </a:txBody>
                  <a:tcPr marL="68580" marR="68580" marT="0" marB="0"/>
                </a:tc>
                <a:extLst>
                  <a:ext uri="{0D108BD9-81ED-4DB2-BD59-A6C34878D82A}">
                    <a16:rowId xmlns:a16="http://schemas.microsoft.com/office/drawing/2014/main" val="2805841473"/>
                  </a:ext>
                </a:extLst>
              </a:tr>
            </a:tbl>
          </a:graphicData>
        </a:graphic>
      </p:graphicFrame>
      <p:sp>
        <p:nvSpPr>
          <p:cNvPr id="8" name="TextBox 7">
            <a:extLst>
              <a:ext uri="{FF2B5EF4-FFF2-40B4-BE49-F238E27FC236}">
                <a16:creationId xmlns:a16="http://schemas.microsoft.com/office/drawing/2014/main" id="{9E329009-124A-67F3-DF35-87CCB2C14875}"/>
              </a:ext>
            </a:extLst>
          </p:cNvPr>
          <p:cNvSpPr txBox="1"/>
          <p:nvPr/>
        </p:nvSpPr>
        <p:spPr>
          <a:xfrm>
            <a:off x="1981200" y="8496300"/>
            <a:ext cx="11049000"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a:solidFill>
                  <a:schemeClr val="bg1"/>
                </a:solidFill>
                <a:latin typeface="Linux Biolinum" panose="020B0604020202020204" charset="0"/>
                <a:ea typeface="Linux Biolinum" panose="020B0604020202020204" charset="0"/>
                <a:cs typeface="Linux Biolinum" panose="020B0604020202020204" charset="0"/>
              </a:rPr>
              <a:t>Kết quả trên xác nhận có mối quan hệ nhân quả Granger</a:t>
            </a:r>
          </a:p>
        </p:txBody>
      </p:sp>
    </p:spTree>
    <p:extLst>
      <p:ext uri="{BB962C8B-B14F-4D97-AF65-F5344CB8AC3E}">
        <p14:creationId xmlns:p14="http://schemas.microsoft.com/office/powerpoint/2010/main" val="3632178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143000" y="1609392"/>
            <a:ext cx="137922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Kiểm định nhân quả Granger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47A2C3A-6F57-7823-6DF3-D9D5C20766BB}"/>
                  </a:ext>
                </a:extLst>
              </p:cNvPr>
              <p:cNvSpPr txBox="1"/>
              <p:nvPr/>
            </p:nvSpPr>
            <p:spPr>
              <a:xfrm>
                <a:off x="1143000" y="3149823"/>
                <a:ext cx="13639800" cy="5078313"/>
              </a:xfrm>
              <a:prstGeom prst="rect">
                <a:avLst/>
              </a:prstGeom>
              <a:noFill/>
            </p:spPr>
            <p:txBody>
              <a:bodyPr wrap="square" rtlCol="0">
                <a:spAutoFit/>
              </a:bodyPr>
              <a:lstStyle/>
              <a:p>
                <a:pPr marL="571500" indent="-571500">
                  <a:buFont typeface="Wingdings" panose="05000000000000000000" pitchFamily="2" charset="2"/>
                  <a:buChar char="q"/>
                </a:pPr>
                <a:r>
                  <a:rPr lang="en-US" sz="3600">
                    <a:solidFill>
                      <a:schemeClr val="bg1"/>
                    </a:solidFill>
                    <a:effectLst/>
                    <a:latin typeface="Linux Biolinum" panose="020B0604020202020204" charset="0"/>
                    <a:ea typeface="Linux Biolinum" panose="020B0604020202020204" charset="0"/>
                    <a:cs typeface="Linux Biolinum" panose="020B0604020202020204" charset="0"/>
                  </a:rPr>
                  <a:t>Kiểm định nhân quả Granger được tiến hành để nghiên cứu chiều hướng tác động giữa tác biến</a:t>
                </a:r>
              </a:p>
              <a:p>
                <a:pPr marL="571500" indent="-571500">
                  <a:buFont typeface="Wingdings" panose="05000000000000000000" pitchFamily="2" charset="2"/>
                  <a:buChar char="q"/>
                </a:pPr>
                <a:r>
                  <a:rPr lang="en-US" sz="3600">
                    <a:solidFill>
                      <a:schemeClr val="bg1"/>
                    </a:solidFill>
                    <a:effectLst/>
                    <a:latin typeface="Linux Biolinum" panose="020B0604020202020204" charset="0"/>
                    <a:ea typeface="Linux Biolinum" panose="020B0604020202020204" charset="0"/>
                    <a:cs typeface="Linux Biolinum" panose="020B0604020202020204" charset="0"/>
                  </a:rPr>
                  <a:t>Xác minh tính hữu dụng trong việc dự đoán của một biến lên các biến khác.</a:t>
                </a:r>
              </a:p>
              <a:p>
                <a:pPr marL="857250" indent="-857250">
                  <a:buFont typeface="Wingdings" panose="05000000000000000000" pitchFamily="2" charset="2"/>
                  <a:buChar char="q"/>
                </a:pPr>
                <a:r>
                  <a:rPr lang="en-US" sz="3600">
                    <a:solidFill>
                      <a:schemeClr val="bg1"/>
                    </a:solidFill>
                    <a:effectLst/>
                    <a:latin typeface="Linux Biolinum" panose="020B0604020202020204" charset="0"/>
                    <a:ea typeface="Linux Biolinum" panose="020B0604020202020204" charset="0"/>
                    <a:cs typeface="Linux Biolinum" panose="020B0604020202020204" charset="0"/>
                  </a:rPr>
                  <a:t>Với giả thuyết:</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t>0</m:t>
                        </m:r>
                      </m:sub>
                    </m:sSub>
                  </m:oMath>
                </a14:m>
                <a:r>
                  <a:rPr lang="en-US" sz="3600">
                    <a:solidFill>
                      <a:schemeClr val="bg1"/>
                    </a:solidFill>
                    <a:effectLst/>
                    <a:latin typeface="Linux Biolinum" panose="020B0604020202020204" charset="0"/>
                    <a:ea typeface="Linux Biolinum" panose="020B0604020202020204" charset="0"/>
                    <a:cs typeface="Linux Biolinum" panose="020B0604020202020204" charset="0"/>
                  </a:rPr>
                  <a:t>: Không có tác động nhân quả</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effectLst/>
                            <a:latin typeface="Cambria Math" panose="02040503050406030204" pitchFamily="18" charset="0"/>
                            <a:ea typeface="Linux Biolinum" panose="020B0604020202020204" charset="0"/>
                            <a:cs typeface="Linux Biolinum" panose="020B0604020202020204" charset="0"/>
                          </a:rPr>
                          <m:t>1</m:t>
                        </m:r>
                      </m:sub>
                    </m:sSub>
                  </m:oMath>
                </a14:m>
                <a:r>
                  <a:rPr lang="en-US" sz="3600">
                    <a:solidFill>
                      <a:schemeClr val="bg1"/>
                    </a:solidFill>
                    <a:effectLst/>
                    <a:latin typeface="Linux Biolinum" panose="020B0604020202020204" charset="0"/>
                    <a:ea typeface="Linux Biolinum" panose="020B0604020202020204" charset="0"/>
                    <a:cs typeface="Linux Biolinum" panose="020B0604020202020204" charset="0"/>
                  </a:rPr>
                  <a:t>: Có tác động nhân quả</a:t>
                </a:r>
              </a:p>
              <a:p>
                <a:endParaRPr lang="en-US" sz="3600">
                  <a:effectLst/>
                  <a:latin typeface="Linux Biolinum" panose="020B0604020202020204" charset="0"/>
                  <a:ea typeface="Linux Biolinum" panose="020B0604020202020204" charset="0"/>
                  <a:cs typeface="Linux Biolinum" panose="020B0604020202020204" charset="0"/>
                </a:endParaRPr>
              </a:p>
              <a:p>
                <a:r>
                  <a:rPr lang="en-US" sz="3600">
                    <a:effectLst/>
                    <a:latin typeface="Linux Biolinum" panose="020B0604020202020204" charset="0"/>
                    <a:ea typeface="Linux Biolinum" panose="020B0604020202020204" charset="0"/>
                    <a:cs typeface="Linux Biolinum" panose="020B0604020202020204" charset="0"/>
                  </a:rPr>
                  <a:t>	</a:t>
                </a:r>
              </a:p>
            </p:txBody>
          </p:sp>
        </mc:Choice>
        <mc:Fallback>
          <p:sp>
            <p:nvSpPr>
              <p:cNvPr id="5" name="TextBox 4">
                <a:extLst>
                  <a:ext uri="{FF2B5EF4-FFF2-40B4-BE49-F238E27FC236}">
                    <a16:creationId xmlns:a16="http://schemas.microsoft.com/office/drawing/2014/main" id="{A47A2C3A-6F57-7823-6DF3-D9D5C20766BB}"/>
                  </a:ext>
                </a:extLst>
              </p:cNvPr>
              <p:cNvSpPr txBox="1">
                <a:spLocks noRot="1" noChangeAspect="1" noMove="1" noResize="1" noEditPoints="1" noAdjustHandles="1" noChangeArrowheads="1" noChangeShapeType="1" noTextEdit="1"/>
              </p:cNvSpPr>
              <p:nvPr/>
            </p:nvSpPr>
            <p:spPr>
              <a:xfrm>
                <a:off x="1143000" y="3149823"/>
                <a:ext cx="13639800" cy="5078313"/>
              </a:xfrm>
              <a:prstGeom prst="rect">
                <a:avLst/>
              </a:prstGeom>
              <a:blipFill>
                <a:blip r:embed="rId5"/>
                <a:stretch>
                  <a:fillRect l="-1207" t="-1921"/>
                </a:stretch>
              </a:blipFill>
            </p:spPr>
            <p:txBody>
              <a:bodyPr/>
              <a:lstStyle/>
              <a:p>
                <a:r>
                  <a:rPr lang="en-US">
                    <a:noFill/>
                  </a:rPr>
                  <a:t> </a:t>
                </a:r>
              </a:p>
            </p:txBody>
          </p:sp>
        </mc:Fallback>
      </mc:AlternateContent>
    </p:spTree>
    <p:extLst>
      <p:ext uri="{BB962C8B-B14F-4D97-AF65-F5344CB8AC3E}">
        <p14:creationId xmlns:p14="http://schemas.microsoft.com/office/powerpoint/2010/main" val="16311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graphicFrame>
        <p:nvGraphicFramePr>
          <p:cNvPr id="5" name="Table 4">
            <a:extLst>
              <a:ext uri="{FF2B5EF4-FFF2-40B4-BE49-F238E27FC236}">
                <a16:creationId xmlns:a16="http://schemas.microsoft.com/office/drawing/2014/main" id="{A42F854A-E859-1A00-27DB-611DBFA8C8BD}"/>
              </a:ext>
            </a:extLst>
          </p:cNvPr>
          <p:cNvGraphicFramePr>
            <a:graphicFrameLocks noGrp="1"/>
          </p:cNvGraphicFramePr>
          <p:nvPr>
            <p:extLst>
              <p:ext uri="{D42A27DB-BD31-4B8C-83A1-F6EECF244321}">
                <p14:modId xmlns:p14="http://schemas.microsoft.com/office/powerpoint/2010/main" val="2119440128"/>
              </p:ext>
            </p:extLst>
          </p:nvPr>
        </p:nvGraphicFramePr>
        <p:xfrm>
          <a:off x="1151013" y="3282071"/>
          <a:ext cx="16235940" cy="4847890"/>
        </p:xfrm>
        <a:graphic>
          <a:graphicData uri="http://schemas.openxmlformats.org/drawingml/2006/table">
            <a:tbl>
              <a:tblPr firstRow="1" firstCol="1" bandRow="1">
                <a:tableStyleId>{5C22544A-7EE6-4342-B048-85BDC9FD1C3A}</a:tableStyleId>
              </a:tblPr>
              <a:tblGrid>
                <a:gridCol w="6333812">
                  <a:extLst>
                    <a:ext uri="{9D8B030D-6E8A-4147-A177-3AD203B41FA5}">
                      <a16:colId xmlns:a16="http://schemas.microsoft.com/office/drawing/2014/main" val="3560103520"/>
                    </a:ext>
                  </a:extLst>
                </a:gridCol>
                <a:gridCol w="5105400">
                  <a:extLst>
                    <a:ext uri="{9D8B030D-6E8A-4147-A177-3AD203B41FA5}">
                      <a16:colId xmlns:a16="http://schemas.microsoft.com/office/drawing/2014/main" val="4188683578"/>
                    </a:ext>
                  </a:extLst>
                </a:gridCol>
                <a:gridCol w="4796728">
                  <a:extLst>
                    <a:ext uri="{9D8B030D-6E8A-4147-A177-3AD203B41FA5}">
                      <a16:colId xmlns:a16="http://schemas.microsoft.com/office/drawing/2014/main" val="1783679508"/>
                    </a:ext>
                  </a:extLst>
                </a:gridCol>
              </a:tblGrid>
              <a:tr h="583658">
                <a:tc>
                  <a:txBody>
                    <a:bodyPr/>
                    <a:lstStyle/>
                    <a:p>
                      <a:pPr marL="0" marR="0" indent="0" algn="l" hangingPunct="0">
                        <a:lnSpc>
                          <a:spcPct val="15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 </a:t>
                      </a:r>
                    </a:p>
                  </a:txBody>
                  <a:tcPr marL="68580" marR="68580" marT="0" marB="0"/>
                </a:tc>
                <a:tc>
                  <a:txBody>
                    <a:bodyPr/>
                    <a:lstStyle/>
                    <a:p>
                      <a:pPr marL="0" marR="0" indent="0" algn="ctr" hangingPunct="0">
                        <a:lnSpc>
                          <a:spcPct val="15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P-value</a:t>
                      </a:r>
                    </a:p>
                  </a:txBody>
                  <a:tcPr marL="68580" marR="68580" marT="0" marB="0"/>
                </a:tc>
                <a:tc>
                  <a:txBody>
                    <a:bodyPr/>
                    <a:lstStyle/>
                    <a:p>
                      <a:pPr marL="0" marR="0" indent="0" algn="ctr" hangingPunct="0">
                        <a:lnSpc>
                          <a:spcPct val="15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Kết luận</a:t>
                      </a:r>
                    </a:p>
                  </a:txBody>
                  <a:tcPr marL="68580" marR="68580" marT="0" marB="0"/>
                </a:tc>
                <a:extLst>
                  <a:ext uri="{0D108BD9-81ED-4DB2-BD59-A6C34878D82A}">
                    <a16:rowId xmlns:a16="http://schemas.microsoft.com/office/drawing/2014/main" val="2680509785"/>
                  </a:ext>
                </a:extLst>
              </a:tr>
              <a:tr h="1305959">
                <a:tc>
                  <a:txBody>
                    <a:bodyPr/>
                    <a:lstStyle/>
                    <a:p>
                      <a:pPr marL="0" marR="0" indent="0" algn="l"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ChiSoPhatTrien tác động nhân quả lên TongSanLuong</a:t>
                      </a:r>
                    </a:p>
                  </a:txBody>
                  <a:tcPr marL="68580" marR="68580" marT="0" marB="0"/>
                </a:tc>
                <a:tc>
                  <a:txBody>
                    <a:bodyPr/>
                    <a:lstStyle/>
                    <a:p>
                      <a:pPr marL="0" marR="0" indent="0" algn="ctr"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0.1159</a:t>
                      </a:r>
                    </a:p>
                  </a:txBody>
                  <a:tcPr marL="68580" marR="68580" marT="0" marB="0"/>
                </a:tc>
                <a:tc>
                  <a:txBody>
                    <a:bodyPr/>
                    <a:lstStyle/>
                    <a:p>
                      <a:pPr marL="0" marR="0" indent="0" algn="l" hangingPunct="0">
                        <a:lnSpc>
                          <a:spcPct val="100000"/>
                        </a:lnSpc>
                        <a:spcBef>
                          <a:spcPts val="0"/>
                        </a:spcBef>
                        <a:spcAft>
                          <a:spcPts val="0"/>
                        </a:spcAft>
                      </a:pPr>
                      <a:r>
                        <a:rPr lang="en-US" sz="2800" kern="1200">
                          <a:solidFill>
                            <a:schemeClr val="dk1"/>
                          </a:solidFill>
                          <a:effectLst/>
                          <a:latin typeface="Linux Biolinum" panose="020B0604020202020204" charset="0"/>
                          <a:ea typeface="Linux Biolinum" panose="020B0604020202020204" charset="0"/>
                          <a:cs typeface="Linux Biolinum" panose="020B0604020202020204" charset="0"/>
                        </a:rPr>
                        <a:t>ChiSoPhatTrien không có tác động nhân quả lên TongSanLuong </a:t>
                      </a:r>
                      <a:endParaRPr lang="en-US" sz="2800">
                        <a:effectLst/>
                        <a:latin typeface="Linux Biolinum" panose="020B0604020202020204" charset="0"/>
                        <a:ea typeface="Linux Biolinum" panose="020B0604020202020204" charset="0"/>
                        <a:cs typeface="Linux Biolinum" panose="020B0604020202020204" charset="0"/>
                      </a:endParaRPr>
                    </a:p>
                  </a:txBody>
                  <a:tcPr marL="68580" marR="68580" marT="0" marB="0"/>
                </a:tc>
                <a:extLst>
                  <a:ext uri="{0D108BD9-81ED-4DB2-BD59-A6C34878D82A}">
                    <a16:rowId xmlns:a16="http://schemas.microsoft.com/office/drawing/2014/main" val="4119686973"/>
                  </a:ext>
                </a:extLst>
              </a:tr>
              <a:tr h="1305959">
                <a:tc>
                  <a:txBody>
                    <a:bodyPr/>
                    <a:lstStyle/>
                    <a:p>
                      <a:pPr marL="0" marR="0" indent="0" algn="l"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DienTichNuoiTrong tác động nhân quả lên TongSanLuong</a:t>
                      </a:r>
                    </a:p>
                  </a:txBody>
                  <a:tcPr marL="68580" marR="68580" marT="0" marB="0"/>
                </a:tc>
                <a:tc>
                  <a:txBody>
                    <a:bodyPr/>
                    <a:lstStyle/>
                    <a:p>
                      <a:pPr marL="0" marR="0" indent="0" algn="ctr"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0.007</a:t>
                      </a:r>
                    </a:p>
                  </a:txBody>
                  <a:tcPr marL="68580" marR="68580" marT="0" marB="0"/>
                </a:tc>
                <a:tc>
                  <a:txBody>
                    <a:bodyPr/>
                    <a:lstStyle/>
                    <a:p>
                      <a:pPr marL="0" marR="0" indent="0" algn="l" hangingPunct="0">
                        <a:lnSpc>
                          <a:spcPct val="100000"/>
                        </a:lnSpc>
                        <a:spcBef>
                          <a:spcPts val="0"/>
                        </a:spcBef>
                        <a:spcAft>
                          <a:spcPts val="0"/>
                        </a:spcAft>
                      </a:pPr>
                      <a:r>
                        <a:rPr lang="en-US" sz="2800" kern="1200">
                          <a:solidFill>
                            <a:schemeClr val="dk1"/>
                          </a:solidFill>
                          <a:effectLst/>
                          <a:latin typeface="Linux Biolinum" panose="020B0604020202020204" charset="0"/>
                          <a:ea typeface="Linux Biolinum" panose="020B0604020202020204" charset="0"/>
                          <a:cs typeface="Linux Biolinum" panose="020B0604020202020204" charset="0"/>
                        </a:rPr>
                        <a:t>DienTichNuoiTrong tác động nhân quả lên TongSanLuong </a:t>
                      </a:r>
                      <a:endParaRPr lang="en-US" sz="2800">
                        <a:effectLst/>
                        <a:latin typeface="Linux Biolinum" panose="020B0604020202020204" charset="0"/>
                        <a:ea typeface="Linux Biolinum" panose="020B0604020202020204" charset="0"/>
                        <a:cs typeface="Linux Biolinum" panose="020B0604020202020204" charset="0"/>
                      </a:endParaRPr>
                    </a:p>
                  </a:txBody>
                  <a:tcPr marL="68580" marR="68580" marT="0" marB="0"/>
                </a:tc>
                <a:extLst>
                  <a:ext uri="{0D108BD9-81ED-4DB2-BD59-A6C34878D82A}">
                    <a16:rowId xmlns:a16="http://schemas.microsoft.com/office/drawing/2014/main" val="484732800"/>
                  </a:ext>
                </a:extLst>
              </a:tr>
              <a:tr h="1652314">
                <a:tc>
                  <a:txBody>
                    <a:bodyPr/>
                    <a:lstStyle/>
                    <a:p>
                      <a:pPr marL="0" marR="0" indent="0" algn="l"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SoTauKhaiThacBien tác động nhân quả lên TongSanLuong</a:t>
                      </a:r>
                    </a:p>
                  </a:txBody>
                  <a:tcPr marL="68580" marR="68580" marT="0" marB="0"/>
                </a:tc>
                <a:tc>
                  <a:txBody>
                    <a:bodyPr/>
                    <a:lstStyle/>
                    <a:p>
                      <a:pPr marL="0" marR="0" indent="0" algn="ctr" hangingPunct="0">
                        <a:lnSpc>
                          <a:spcPct val="100000"/>
                        </a:lnSpc>
                        <a:spcBef>
                          <a:spcPts val="0"/>
                        </a:spcBef>
                        <a:spcAft>
                          <a:spcPts val="0"/>
                        </a:spcAft>
                      </a:pPr>
                      <a:r>
                        <a:rPr lang="en-US" sz="2800">
                          <a:effectLst/>
                          <a:latin typeface="Linux Biolinum" panose="020B0604020202020204" charset="0"/>
                          <a:ea typeface="Linux Biolinum" panose="020B0604020202020204" charset="0"/>
                          <a:cs typeface="Linux Biolinum" panose="020B0604020202020204" charset="0"/>
                        </a:rPr>
                        <a:t>0.0403</a:t>
                      </a:r>
                    </a:p>
                  </a:txBody>
                  <a:tcPr marL="68580" marR="68580" marT="0" marB="0"/>
                </a:tc>
                <a:tc>
                  <a:txBody>
                    <a:bodyPr/>
                    <a:lstStyle/>
                    <a:p>
                      <a:pPr marL="0" marR="0" indent="0" algn="l" hangingPunct="0">
                        <a:lnSpc>
                          <a:spcPct val="100000"/>
                        </a:lnSpc>
                        <a:spcBef>
                          <a:spcPts val="0"/>
                        </a:spcBef>
                        <a:spcAft>
                          <a:spcPts val="0"/>
                        </a:spcAft>
                      </a:pPr>
                      <a:r>
                        <a:rPr lang="en-US" sz="2800" kern="1200">
                          <a:solidFill>
                            <a:schemeClr val="dk1"/>
                          </a:solidFill>
                          <a:effectLst/>
                          <a:latin typeface="Linux Biolinum" panose="020B0604020202020204" charset="0"/>
                          <a:ea typeface="Linux Biolinum" panose="020B0604020202020204" charset="0"/>
                          <a:cs typeface="Linux Biolinum" panose="020B0604020202020204" charset="0"/>
                        </a:rPr>
                        <a:t>SoTauKhaiThacBien tác động nhân quả lên TongSanLuong </a:t>
                      </a:r>
                      <a:endParaRPr lang="en-US" sz="2800">
                        <a:effectLst/>
                        <a:latin typeface="Linux Biolinum" panose="020B0604020202020204" charset="0"/>
                        <a:ea typeface="Linux Biolinum" panose="020B0604020202020204" charset="0"/>
                        <a:cs typeface="Linux Biolinum" panose="020B0604020202020204" charset="0"/>
                      </a:endParaRPr>
                    </a:p>
                  </a:txBody>
                  <a:tcPr marL="68580" marR="68580" marT="0" marB="0"/>
                </a:tc>
                <a:extLst>
                  <a:ext uri="{0D108BD9-81ED-4DB2-BD59-A6C34878D82A}">
                    <a16:rowId xmlns:a16="http://schemas.microsoft.com/office/drawing/2014/main" val="2672292527"/>
                  </a:ext>
                </a:extLst>
              </a:tr>
            </a:tbl>
          </a:graphicData>
        </a:graphic>
      </p:graphicFrame>
      <p:sp>
        <p:nvSpPr>
          <p:cNvPr id="7" name="TextBox 6">
            <a:extLst>
              <a:ext uri="{FF2B5EF4-FFF2-40B4-BE49-F238E27FC236}">
                <a16:creationId xmlns:a16="http://schemas.microsoft.com/office/drawing/2014/main" id="{E9420E96-8D29-8E6E-8351-EC858E244981}"/>
              </a:ext>
            </a:extLst>
          </p:cNvPr>
          <p:cNvSpPr txBox="1"/>
          <p:nvPr/>
        </p:nvSpPr>
        <p:spPr>
          <a:xfrm>
            <a:off x="1447800" y="1645478"/>
            <a:ext cx="15011400" cy="830997"/>
          </a:xfrm>
          <a:prstGeom prst="rect">
            <a:avLst/>
          </a:prstGeom>
          <a:noFill/>
        </p:spPr>
        <p:txBody>
          <a:bodyPr wrap="square">
            <a:spAutoFit/>
          </a:bodyPr>
          <a:lstStyle/>
          <a:p>
            <a:pPr algn="ctr"/>
            <a:r>
              <a:rPr lang="en-US" sz="4800">
                <a:solidFill>
                  <a:schemeClr val="bg1"/>
                </a:solidFill>
                <a:latin typeface="Linux Biolinum" panose="020B0604020202020204" charset="0"/>
                <a:ea typeface="Linux Biolinum" panose="020B0604020202020204" charset="0"/>
                <a:cs typeface="Linux Biolinum" panose="020B0604020202020204" charset="0"/>
              </a:rPr>
              <a:t>Kết quả kiểm định nhân quả Granger với mức ý nghĩa 5%</a:t>
            </a:r>
          </a:p>
        </p:txBody>
      </p:sp>
    </p:spTree>
    <p:extLst>
      <p:ext uri="{BB962C8B-B14F-4D97-AF65-F5344CB8AC3E}">
        <p14:creationId xmlns:p14="http://schemas.microsoft.com/office/powerpoint/2010/main" val="86069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143000" y="2324100"/>
            <a:ext cx="13792200" cy="6186309"/>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INPUT</a:t>
            </a:r>
          </a:p>
          <a:p>
            <a:pPr marL="857250" indent="-857250">
              <a:buFont typeface="Wingdings" panose="05000000000000000000" pitchFamily="2" charset="2"/>
              <a:buChar char="Ø"/>
            </a:pPr>
            <a:r>
              <a:rPr lang="en-US" sz="6600">
                <a:solidFill>
                  <a:schemeClr val="bg1"/>
                </a:solidFill>
                <a:latin typeface="Linux Biolinum" panose="020B0604020202020204" charset="0"/>
                <a:ea typeface="Linux Biolinum" panose="020B0604020202020204" charset="0"/>
                <a:cs typeface="Linux Biolinum" panose="020B0604020202020204" charset="0"/>
              </a:rPr>
              <a:t>Dữ liệu thủy sản các năm trước</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r>
              <a:rPr lang="en-US" sz="6600">
                <a:solidFill>
                  <a:schemeClr val="bg1"/>
                </a:solidFill>
                <a:latin typeface="Linux Biolinum" panose="020B0604020202020204" charset="0"/>
                <a:ea typeface="Linux Biolinum" panose="020B0604020202020204" charset="0"/>
                <a:cs typeface="Linux Biolinum" panose="020B0604020202020204" charset="0"/>
              </a:rPr>
              <a:t>OUTPUT</a:t>
            </a:r>
          </a:p>
          <a:p>
            <a:pPr marL="857250" indent="-857250">
              <a:buFont typeface="Wingdings" panose="05000000000000000000" pitchFamily="2" charset="2"/>
              <a:buChar char="Ø"/>
            </a:pPr>
            <a:r>
              <a:rPr lang="en-US" sz="6600">
                <a:solidFill>
                  <a:schemeClr val="bg1"/>
                </a:solidFill>
                <a:latin typeface="Linux Biolinum" panose="020B0604020202020204" charset="0"/>
                <a:ea typeface="Linux Biolinum" panose="020B0604020202020204" charset="0"/>
                <a:cs typeface="Linux Biolinum" panose="020B0604020202020204" charset="0"/>
              </a:rPr>
              <a:t>Dữ liệu thủy sản 5 năm sau</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p:spTree>
    <p:extLst>
      <p:ext uri="{BB962C8B-B14F-4D97-AF65-F5344CB8AC3E}">
        <p14:creationId xmlns:p14="http://schemas.microsoft.com/office/powerpoint/2010/main" val="224962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9" name="TextBox 9"/>
          <p:cNvSpPr txBox="1"/>
          <p:nvPr/>
        </p:nvSpPr>
        <p:spPr>
          <a:xfrm>
            <a:off x="722446" y="1866900"/>
            <a:ext cx="10097953"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Các mô hình sử dụng</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547D5B-EC92-368C-8DD1-DFB775E0776D}"/>
                  </a:ext>
                </a:extLst>
              </p:cNvPr>
              <p:cNvSpPr txBox="1"/>
              <p:nvPr/>
            </p:nvSpPr>
            <p:spPr>
              <a:xfrm>
                <a:off x="722446" y="2857500"/>
                <a:ext cx="14441354" cy="7909858"/>
              </a:xfrm>
              <a:prstGeom prst="rect">
                <a:avLst/>
              </a:prstGeom>
              <a:noFill/>
            </p:spPr>
            <p:txBody>
              <a:bodyPr wrap="square" rtlCol="0">
                <a:spAutoFit/>
              </a:bodyPr>
              <a:lstStyle/>
              <a:p>
                <a:pPr marL="1028700" lvl="1" indent="-571500">
                  <a:buFont typeface="Wingdings" panose="05000000000000000000" pitchFamily="2" charset="2"/>
                  <a:buChar char="q"/>
                </a:pPr>
                <a:r>
                  <a:rPr lang="en-US" sz="4400">
                    <a:solidFill>
                      <a:schemeClr val="bg1"/>
                    </a:solidFill>
                    <a:latin typeface="Linux Biolinum" panose="020B0604020202020204" charset="0"/>
                    <a:ea typeface="Linux Biolinum" panose="020B0604020202020204" charset="0"/>
                    <a:cs typeface="Linux Biolinum" panose="020B0604020202020204" charset="0"/>
                  </a:rPr>
                  <a:t>Hồi quy tuyến tính</a:t>
                </a:r>
              </a:p>
              <a:p>
                <a:pPr marL="1485900" lvl="2" indent="-571500">
                  <a:buFont typeface="Arial" panose="020B0604020202020204" pitchFamily="34" charset="0"/>
                  <a:buChar char="•"/>
                </a:pPr>
                <a:r>
                  <a:rPr lang="en-US" sz="3600">
                    <a:solidFill>
                      <a:schemeClr val="bg1"/>
                    </a:solidFill>
                    <a:effectLst/>
                    <a:latin typeface="Linux Biolinum" panose="020B0604020202020204" charset="0"/>
                    <a:ea typeface="Linux Biolinum" panose="020B0604020202020204" charset="0"/>
                    <a:cs typeface="Linux Biolinum" panose="020B0604020202020204" charset="0"/>
                  </a:rPr>
                  <a:t>Mô hình hồi quy tuyến tính đưa ra dự đoán bằng cách tính tổng trọng số các đặc trưng đầu vào, sau đó cộng tổng này với một hằng số gọi là hệ số điều chỉnh:</a:t>
                </a:r>
              </a:p>
              <a:p>
                <a:pPr lvl="1"/>
                <a14:m>
                  <m:oMathPara xmlns:m="http://schemas.openxmlformats.org/officeDocument/2006/math">
                    <m:oMathParaPr>
                      <m:jc m:val="center"/>
                    </m:oMathParaPr>
                    <m:oMath xmlns:m="http://schemas.openxmlformats.org/officeDocument/2006/math">
                      <m:acc>
                        <m:accPr>
                          <m:chr m:val="̂"/>
                          <m:ctrlPr>
                            <a:rPr lang="en-US" sz="3600" i="1" smtClean="0">
                              <a:solidFill>
                                <a:schemeClr val="bg1"/>
                              </a:solidFill>
                              <a:effectLst/>
                              <a:latin typeface="Cambria Math" panose="02040503050406030204" pitchFamily="18" charset="0"/>
                              <a:ea typeface="Times New Roman" panose="02020603050405020304" pitchFamily="18" charset="0"/>
                            </a:rPr>
                          </m:ctrlPr>
                        </m:accPr>
                        <m:e>
                          <m:r>
                            <a:rPr lang="en-US" sz="3600" i="1">
                              <a:solidFill>
                                <a:schemeClr val="bg1"/>
                              </a:solidFill>
                              <a:effectLst/>
                              <a:latin typeface="Cambria Math" panose="02040503050406030204" pitchFamily="18" charset="0"/>
                              <a:ea typeface="Times New Roman" panose="02020603050405020304" pitchFamily="18" charset="0"/>
                            </a:rPr>
                            <m:t>𝑦</m:t>
                          </m:r>
                        </m:e>
                      </m:acc>
                      <m:r>
                        <a:rPr lang="en-US" sz="3600" i="1">
                          <a:solidFill>
                            <a:schemeClr val="bg1"/>
                          </a:solidFill>
                          <a:effectLst/>
                          <a:latin typeface="Cambria Math" panose="02040503050406030204" pitchFamily="18" charset="0"/>
                          <a:ea typeface="Times New Roman" panose="02020603050405020304" pitchFamily="18" charset="0"/>
                        </a:rPr>
                        <m:t>=</m:t>
                      </m:r>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𝜃</m:t>
                          </m:r>
                        </m:e>
                        <m:sub>
                          <m:r>
                            <a:rPr lang="en-US" sz="3600" i="1">
                              <a:solidFill>
                                <a:schemeClr val="bg1"/>
                              </a:solidFill>
                              <a:effectLst/>
                              <a:latin typeface="Cambria Math" panose="02040503050406030204" pitchFamily="18" charset="0"/>
                              <a:ea typeface="Times New Roman" panose="02020603050405020304" pitchFamily="18" charset="0"/>
                            </a:rPr>
                            <m:t>0</m:t>
                          </m:r>
                        </m:sub>
                      </m:sSub>
                      <m:r>
                        <a:rPr lang="en-US" sz="3600" i="1">
                          <a:solidFill>
                            <a:schemeClr val="bg1"/>
                          </a:solidFill>
                          <a:effectLst/>
                          <a:latin typeface="Cambria Math" panose="02040503050406030204" pitchFamily="18" charset="0"/>
                          <a:ea typeface="Times New Roman" panose="02020603050405020304" pitchFamily="18" charset="0"/>
                        </a:rPr>
                        <m:t>+</m:t>
                      </m:r>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𝜃</m:t>
                          </m:r>
                        </m:e>
                        <m:sub>
                          <m:r>
                            <a:rPr lang="en-US" sz="3600" i="1">
                              <a:solidFill>
                                <a:schemeClr val="bg1"/>
                              </a:solidFill>
                              <a:effectLst/>
                              <a:latin typeface="Cambria Math" panose="02040503050406030204" pitchFamily="18" charset="0"/>
                              <a:ea typeface="Times New Roman" panose="02020603050405020304" pitchFamily="18" charset="0"/>
                            </a:rPr>
                            <m:t>1</m:t>
                          </m:r>
                        </m:sub>
                      </m:sSub>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𝑥</m:t>
                          </m:r>
                        </m:e>
                        <m:sub>
                          <m:r>
                            <a:rPr lang="en-US" sz="3600" i="1">
                              <a:solidFill>
                                <a:schemeClr val="bg1"/>
                              </a:solidFill>
                              <a:effectLst/>
                              <a:latin typeface="Cambria Math" panose="02040503050406030204" pitchFamily="18" charset="0"/>
                              <a:ea typeface="Times New Roman" panose="02020603050405020304" pitchFamily="18" charset="0"/>
                            </a:rPr>
                            <m:t>1</m:t>
                          </m:r>
                        </m:sub>
                      </m:sSub>
                      <m:r>
                        <a:rPr lang="en-US" sz="3600" i="1">
                          <a:solidFill>
                            <a:schemeClr val="bg1"/>
                          </a:solidFill>
                          <a:effectLst/>
                          <a:latin typeface="Cambria Math" panose="02040503050406030204" pitchFamily="18" charset="0"/>
                          <a:ea typeface="Times New Roman" panose="02020603050405020304" pitchFamily="18" charset="0"/>
                        </a:rPr>
                        <m:t>+</m:t>
                      </m:r>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𝜃</m:t>
                          </m:r>
                        </m:e>
                        <m:sub>
                          <m:r>
                            <a:rPr lang="en-US" sz="3600" i="1">
                              <a:solidFill>
                                <a:schemeClr val="bg1"/>
                              </a:solidFill>
                              <a:effectLst/>
                              <a:latin typeface="Cambria Math" panose="02040503050406030204" pitchFamily="18" charset="0"/>
                              <a:ea typeface="Times New Roman" panose="02020603050405020304" pitchFamily="18" charset="0"/>
                            </a:rPr>
                            <m:t>2</m:t>
                          </m:r>
                        </m:sub>
                      </m:sSub>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𝑥</m:t>
                          </m:r>
                        </m:e>
                        <m:sub>
                          <m:r>
                            <a:rPr lang="en-US" sz="3600" i="1">
                              <a:solidFill>
                                <a:schemeClr val="bg1"/>
                              </a:solidFill>
                              <a:effectLst/>
                              <a:latin typeface="Cambria Math" panose="02040503050406030204" pitchFamily="18" charset="0"/>
                              <a:ea typeface="Times New Roman" panose="02020603050405020304" pitchFamily="18" charset="0"/>
                            </a:rPr>
                            <m:t>2</m:t>
                          </m:r>
                        </m:sub>
                      </m:sSub>
                      <m:r>
                        <a:rPr lang="en-US" sz="3600" i="1">
                          <a:solidFill>
                            <a:schemeClr val="bg1"/>
                          </a:solidFill>
                          <a:effectLst/>
                          <a:latin typeface="Cambria Math" panose="02040503050406030204" pitchFamily="18" charset="0"/>
                          <a:ea typeface="Times New Roman" panose="02020603050405020304" pitchFamily="18" charset="0"/>
                        </a:rPr>
                        <m:t>+...+</m:t>
                      </m:r>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𝜃</m:t>
                          </m:r>
                        </m:e>
                        <m:sub>
                          <m:r>
                            <a:rPr lang="en-US" sz="3600" i="1">
                              <a:solidFill>
                                <a:schemeClr val="bg1"/>
                              </a:solidFill>
                              <a:effectLst/>
                              <a:latin typeface="Cambria Math" panose="02040503050406030204" pitchFamily="18" charset="0"/>
                              <a:ea typeface="Times New Roman" panose="02020603050405020304" pitchFamily="18" charset="0"/>
                            </a:rPr>
                            <m:t>𝑛</m:t>
                          </m:r>
                        </m:sub>
                      </m:sSub>
                      <m:sSub>
                        <m:sSubPr>
                          <m:ctrlPr>
                            <a:rPr lang="en-US" sz="3600" i="1">
                              <a:solidFill>
                                <a:schemeClr val="bg1"/>
                              </a:solidFill>
                              <a:effectLst/>
                              <a:latin typeface="Cambria Math" panose="02040503050406030204" pitchFamily="18" charset="0"/>
                              <a:ea typeface="Times New Roman" panose="02020603050405020304" pitchFamily="18" charset="0"/>
                            </a:rPr>
                          </m:ctrlPr>
                        </m:sSubPr>
                        <m:e>
                          <m:r>
                            <a:rPr lang="en-US" sz="3600" i="1">
                              <a:solidFill>
                                <a:schemeClr val="bg1"/>
                              </a:solidFill>
                              <a:effectLst/>
                              <a:latin typeface="Cambria Math" panose="02040503050406030204" pitchFamily="18" charset="0"/>
                              <a:ea typeface="Times New Roman" panose="02020603050405020304" pitchFamily="18" charset="0"/>
                            </a:rPr>
                            <m:t>𝑥</m:t>
                          </m:r>
                        </m:e>
                        <m:sub>
                          <m:r>
                            <a:rPr lang="en-US" sz="3600" i="1">
                              <a:solidFill>
                                <a:schemeClr val="bg1"/>
                              </a:solidFill>
                              <a:effectLst/>
                              <a:latin typeface="Cambria Math" panose="02040503050406030204" pitchFamily="18" charset="0"/>
                              <a:ea typeface="Times New Roman" panose="02020603050405020304" pitchFamily="18" charset="0"/>
                            </a:rPr>
                            <m:t>𝑛</m:t>
                          </m:r>
                        </m:sub>
                      </m:sSub>
                    </m:oMath>
                  </m:oMathPara>
                </a14:m>
                <a:endParaRPr lang="en-US" sz="3600">
                  <a:solidFill>
                    <a:schemeClr val="bg1"/>
                  </a:solidFill>
                  <a:latin typeface="Times New Roman" panose="02020603050405020304" pitchFamily="18" charset="0"/>
                  <a:ea typeface="Times New Roman" panose="02020603050405020304" pitchFamily="18" charset="0"/>
                </a:endParaRPr>
              </a:p>
              <a:p>
                <a:pPr lvl="1"/>
                <a:endParaRPr lang="en-US" sz="3600">
                  <a:solidFill>
                    <a:schemeClr val="bg1"/>
                  </a:solidFill>
                  <a:latin typeface="Times New Roman" panose="02020603050405020304" pitchFamily="18" charset="0"/>
                  <a:ea typeface="Times New Roman" panose="02020603050405020304" pitchFamily="18" charset="0"/>
                </a:endParaRPr>
              </a:p>
              <a:p>
                <a:pPr marL="1028700" lvl="1" indent="-571500">
                  <a:buFont typeface="Wingdings" panose="05000000000000000000" pitchFamily="2" charset="2"/>
                  <a:buChar char="q"/>
                </a:pPr>
                <a:r>
                  <a:rPr lang="en-US" sz="4400">
                    <a:solidFill>
                      <a:schemeClr val="bg1"/>
                    </a:solidFill>
                    <a:effectLst/>
                    <a:latin typeface="Times New Roman" panose="02020603050405020304" pitchFamily="18" charset="0"/>
                    <a:ea typeface="Times New Roman" panose="02020603050405020304" pitchFamily="18" charset="0"/>
                  </a:rPr>
                  <a:t>ARIMA</a:t>
                </a:r>
              </a:p>
              <a:p>
                <a:pPr marL="1257300" lvl="2" indent="-342900">
                  <a:buFont typeface="Arial" panose="020B0604020202020204" pitchFamily="34" charset="0"/>
                  <a:buChar char="•"/>
                </a:pPr>
                <a:r>
                  <a:rPr lang="en-US" sz="3600">
                    <a:solidFill>
                      <a:schemeClr val="bg1"/>
                    </a:solidFill>
                    <a:latin typeface="Times New Roman" panose="02020603050405020304" pitchFamily="18" charset="0"/>
                    <a:ea typeface="Times New Roman" panose="02020603050405020304" pitchFamily="18" charset="0"/>
                  </a:rPr>
                  <a:t>L</a:t>
                </a:r>
                <a:r>
                  <a:rPr lang="en-US" sz="3600">
                    <a:solidFill>
                      <a:schemeClr val="bg1"/>
                    </a:solidFill>
                    <a:effectLst/>
                    <a:latin typeface="Times New Roman" panose="02020603050405020304" pitchFamily="18" charset="0"/>
                    <a:ea typeface="Times New Roman" panose="02020603050405020304" pitchFamily="18" charset="0"/>
                  </a:rPr>
                  <a:t>à một mô hình dựa trên độ trễ của nó và các lỗi dự báo trễ </a:t>
                </a:r>
              </a:p>
              <a:p>
                <a:pPr marL="1257300" lvl="2" indent="-342900">
                  <a:buFont typeface="Arial" panose="020B0604020202020204" pitchFamily="34" charset="0"/>
                  <a:buChar char="•"/>
                </a:pPr>
                <a:r>
                  <a:rPr lang="en-US" sz="3600">
                    <a:solidFill>
                      <a:schemeClr val="bg1"/>
                    </a:solidFill>
                    <a:latin typeface="Times New Roman" panose="02020603050405020304" pitchFamily="18" charset="0"/>
                    <a:ea typeface="Times New Roman" panose="02020603050405020304" pitchFamily="18" charset="0"/>
                  </a:rPr>
                  <a:t>Là mô hình chuỗi thời gian đơn biến</a:t>
                </a:r>
                <a:endParaRPr lang="en-US" sz="3600">
                  <a:solidFill>
                    <a:schemeClr val="bg1"/>
                  </a:solidFill>
                  <a:effectLst/>
                  <a:latin typeface="Times New Roman" panose="02020603050405020304" pitchFamily="18" charset="0"/>
                  <a:ea typeface="Times New Roman" panose="02020603050405020304" pitchFamily="18" charset="0"/>
                </a:endParaRPr>
              </a:p>
              <a:p>
                <a:pPr lvl="1"/>
                <a:endParaRPr lang="en-US" sz="1800">
                  <a:effectLst/>
                  <a:latin typeface="Times New Roman" panose="02020603050405020304" pitchFamily="18" charset="0"/>
                  <a:ea typeface="Times New Roman" panose="02020603050405020304" pitchFamily="18" charset="0"/>
                </a:endParaRPr>
              </a:p>
              <a:p>
                <a:pPr marL="1314450" lvl="1" indent="-857250">
                  <a:buFont typeface="Arial" panose="020B0604020202020204" pitchFamily="34" charset="0"/>
                  <a:buChar char="•"/>
                </a:pPr>
                <a:endParaRPr lang="en-US" sz="1800">
                  <a:solidFill>
                    <a:schemeClr val="bg1"/>
                  </a:solidFill>
                  <a:effectLst/>
                  <a:latin typeface="Linux Biolinum" panose="020B0604020202020204" charset="0"/>
                  <a:ea typeface="Linux Biolinum" panose="020B0604020202020204" charset="0"/>
                  <a:cs typeface="Linux Biolinum" panose="020B0604020202020204" charset="0"/>
                </a:endParaRPr>
              </a:p>
              <a:p>
                <a:pPr lvl="1"/>
                <a:r>
                  <a:rPr lang="en-US" sz="6600">
                    <a:solidFill>
                      <a:schemeClr val="bg1"/>
                    </a:solidFill>
                    <a:latin typeface="Linux Biolinum" panose="020B0604020202020204" charset="0"/>
                    <a:ea typeface="Linux Biolinum" panose="020B0604020202020204" charset="0"/>
                    <a:cs typeface="Linux Biolinum" panose="020B0604020202020204"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rPr>
                      <m:t>	</m:t>
                    </m:r>
                  </m:oMath>
                </a14:m>
                <a:endParaRPr lang="en-US" sz="1800">
                  <a:effectLst/>
                  <a:latin typeface="Times New Roman" panose="02020603050405020304" pitchFamily="18" charset="0"/>
                  <a:ea typeface="Times New Roman" panose="02020603050405020304" pitchFamily="18" charset="0"/>
                </a:endParaRPr>
              </a:p>
              <a:p>
                <a:pPr lvl="1"/>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6" name="TextBox 5">
                <a:extLst>
                  <a:ext uri="{FF2B5EF4-FFF2-40B4-BE49-F238E27FC236}">
                    <a16:creationId xmlns:a16="http://schemas.microsoft.com/office/drawing/2014/main" id="{7B547D5B-EC92-368C-8DD1-DFB775E0776D}"/>
                  </a:ext>
                </a:extLst>
              </p:cNvPr>
              <p:cNvSpPr txBox="1">
                <a:spLocks noRot="1" noChangeAspect="1" noMove="1" noResize="1" noEditPoints="1" noAdjustHandles="1" noChangeArrowheads="1" noChangeShapeType="1" noTextEdit="1"/>
              </p:cNvSpPr>
              <p:nvPr/>
            </p:nvSpPr>
            <p:spPr>
              <a:xfrm>
                <a:off x="722446" y="2857500"/>
                <a:ext cx="14441354" cy="7909858"/>
              </a:xfrm>
              <a:prstGeom prst="rect">
                <a:avLst/>
              </a:prstGeom>
              <a:blipFill>
                <a:blip r:embed="rId5"/>
                <a:stretch>
                  <a:fillRect t="-1619" r="-1182"/>
                </a:stretch>
              </a:blipFill>
            </p:spPr>
            <p:txBody>
              <a:bodyPr/>
              <a:lstStyle/>
              <a:p>
                <a:r>
                  <a:rPr lang="en-US">
                    <a:noFill/>
                  </a:rPr>
                  <a:t> </a:t>
                </a:r>
              </a:p>
            </p:txBody>
          </p:sp>
        </mc:Fallback>
      </mc:AlternateContent>
    </p:spTree>
    <p:extLst>
      <p:ext uri="{BB962C8B-B14F-4D97-AF65-F5344CB8AC3E}">
        <p14:creationId xmlns:p14="http://schemas.microsoft.com/office/powerpoint/2010/main" val="2775750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9" name="TextBox 9"/>
          <p:cNvSpPr txBox="1"/>
          <p:nvPr/>
        </p:nvSpPr>
        <p:spPr>
          <a:xfrm>
            <a:off x="722446" y="1290138"/>
            <a:ext cx="10097953"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Các mô hình sử dụng</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547D5B-EC92-368C-8DD1-DFB775E0776D}"/>
                  </a:ext>
                </a:extLst>
              </p:cNvPr>
              <p:cNvSpPr txBox="1"/>
              <p:nvPr/>
            </p:nvSpPr>
            <p:spPr>
              <a:xfrm>
                <a:off x="457200" y="2247900"/>
                <a:ext cx="15889154" cy="8186857"/>
              </a:xfrm>
              <a:prstGeom prst="rect">
                <a:avLst/>
              </a:prstGeom>
              <a:noFill/>
            </p:spPr>
            <p:txBody>
              <a:bodyPr wrap="square" rtlCol="0">
                <a:spAutoFit/>
              </a:bodyPr>
              <a:lstStyle/>
              <a:p>
                <a:pPr marL="1028700" lvl="1" indent="-571500">
                  <a:buFont typeface="Wingdings" panose="05000000000000000000" pitchFamily="2" charset="2"/>
                  <a:buChar char="q"/>
                </a:pPr>
                <a:r>
                  <a:rPr lang="en-US" sz="4400">
                    <a:solidFill>
                      <a:schemeClr val="bg1"/>
                    </a:solidFill>
                    <a:latin typeface="Linux Biolinum" panose="020B0604020202020204" charset="0"/>
                    <a:ea typeface="Linux Biolinum" panose="020B0604020202020204" charset="0"/>
                    <a:cs typeface="Linux Biolinum" panose="020B0604020202020204" charset="0"/>
                  </a:rPr>
                  <a:t>VAR</a:t>
                </a:r>
              </a:p>
              <a:p>
                <a:pPr marL="1485900" lvl="2" indent="-571500">
                  <a:buFont typeface="Arial" panose="020B0604020202020204" pitchFamily="34" charset="0"/>
                  <a:buChar char="•"/>
                </a:pPr>
                <a:r>
                  <a:rPr lang="en-US" sz="3600">
                    <a:solidFill>
                      <a:schemeClr val="bg1"/>
                    </a:solidFill>
                    <a:latin typeface="Times New Roman" panose="02020603050405020304" pitchFamily="18" charset="0"/>
                    <a:ea typeface="Times New Roman" panose="02020603050405020304" pitchFamily="18" charset="0"/>
                  </a:rPr>
                  <a:t>L</a:t>
                </a:r>
                <a:r>
                  <a:rPr lang="en-US" sz="3600">
                    <a:solidFill>
                      <a:schemeClr val="bg1"/>
                    </a:solidFill>
                    <a:effectLst/>
                    <a:latin typeface="Times New Roman" panose="02020603050405020304" pitchFamily="18" charset="0"/>
                    <a:ea typeface="Times New Roman" panose="02020603050405020304" pitchFamily="18" charset="0"/>
                  </a:rPr>
                  <a:t>à một mô hình chuỗi thời gian đa biến có thể được sử dụng để dự đoán nhiều hơn một biến số. Nó được sử dụng trong các tình huống trong đó các biến có sự phụ thuộc lẫn nhau.</a:t>
                </a:r>
              </a:p>
              <a:p>
                <a:pPr lvl="1"/>
                <a:endParaRPr lang="en-US" sz="3600">
                  <a:solidFill>
                    <a:schemeClr val="bg1"/>
                  </a:solidFill>
                  <a:latin typeface="Times New Roman" panose="02020603050405020304" pitchFamily="18" charset="0"/>
                  <a:ea typeface="Times New Roman" panose="02020603050405020304" pitchFamily="18" charset="0"/>
                </a:endParaRPr>
              </a:p>
              <a:p>
                <a:pPr marL="1028700" lvl="1" indent="-571500">
                  <a:buFont typeface="Wingdings" panose="05000000000000000000" pitchFamily="2" charset="2"/>
                  <a:buChar char="q"/>
                </a:pPr>
                <a:r>
                  <a:rPr lang="en-US" sz="4400">
                    <a:solidFill>
                      <a:schemeClr val="bg1"/>
                    </a:solidFill>
                    <a:effectLst/>
                    <a:latin typeface="Times New Roman" panose="02020603050405020304" pitchFamily="18" charset="0"/>
                    <a:ea typeface="Times New Roman" panose="02020603050405020304" pitchFamily="18" charset="0"/>
                  </a:rPr>
                  <a:t>ARIMAX</a:t>
                </a:r>
              </a:p>
              <a:p>
                <a:pPr marL="1257300" lvl="2" indent="-342900">
                  <a:buFont typeface="Arial" panose="020B0604020202020204" pitchFamily="34" charset="0"/>
                  <a:buChar char="•"/>
                </a:pPr>
                <a:r>
                  <a:rPr lang="en-US" sz="3600">
                    <a:solidFill>
                      <a:schemeClr val="bg1"/>
                    </a:solidFill>
                    <a:latin typeface="Times New Roman" panose="02020603050405020304" pitchFamily="18" charset="0"/>
                    <a:ea typeface="Times New Roman" panose="02020603050405020304" pitchFamily="18" charset="0"/>
                  </a:rPr>
                  <a:t>L</a:t>
                </a:r>
                <a:r>
                  <a:rPr lang="en-US" sz="3600">
                    <a:solidFill>
                      <a:schemeClr val="bg1"/>
                    </a:solidFill>
                    <a:effectLst/>
                    <a:latin typeface="Times New Roman" panose="02020603050405020304" pitchFamily="18" charset="0"/>
                    <a:ea typeface="Times New Roman" panose="02020603050405020304" pitchFamily="18" charset="0"/>
                  </a:rPr>
                  <a:t>à một dạng mở rộng của mô hình ARIMA. Mô hình cũng dựa trên giả định về mối quan hệ tuyến tính giữa giá trị và phương sai trong quá khứ với giá trị hiện tại và sử dụng phương trình hồi quy tuyến tính được suy ra từ mối quan hệ trong quá khứ nhằm dự báo tương lai</a:t>
                </a:r>
              </a:p>
              <a:p>
                <a:pPr marL="1314450" lvl="1" indent="-857250">
                  <a:buFont typeface="Arial" panose="020B0604020202020204" pitchFamily="34" charset="0"/>
                  <a:buChar char="•"/>
                </a:pPr>
                <a:endParaRPr lang="en-US" sz="1800">
                  <a:solidFill>
                    <a:schemeClr val="bg1"/>
                  </a:solidFill>
                  <a:effectLst/>
                  <a:latin typeface="Linux Biolinum" panose="020B0604020202020204" charset="0"/>
                  <a:ea typeface="Linux Biolinum" panose="020B0604020202020204" charset="0"/>
                  <a:cs typeface="Linux Biolinum" panose="020B0604020202020204" charset="0"/>
                </a:endParaRPr>
              </a:p>
              <a:p>
                <a:pPr lvl="1"/>
                <a:r>
                  <a:rPr lang="en-US" sz="6600">
                    <a:solidFill>
                      <a:schemeClr val="bg1"/>
                    </a:solidFill>
                    <a:latin typeface="Linux Biolinum" panose="020B0604020202020204" charset="0"/>
                    <a:ea typeface="Linux Biolinum" panose="020B0604020202020204" charset="0"/>
                    <a:cs typeface="Linux Biolinum" panose="020B0604020202020204" charset="0"/>
                  </a:rPr>
                  <a:t>	</a:t>
                </a:r>
                <a14:m>
                  <m:oMath xmlns:m="http://schemas.openxmlformats.org/officeDocument/2006/math">
                    <m:r>
                      <a:rPr lang="en-US" sz="1800" i="1" smtClean="0">
                        <a:solidFill>
                          <a:schemeClr val="bg1"/>
                        </a:solidFill>
                        <a:effectLst/>
                        <a:latin typeface="Cambria Math" panose="02040503050406030204" pitchFamily="18" charset="0"/>
                        <a:ea typeface="Times New Roman" panose="02020603050405020304" pitchFamily="18" charset="0"/>
                      </a:rPr>
                      <m:t>	</m:t>
                    </m:r>
                  </m:oMath>
                </a14:m>
                <a:endParaRPr lang="en-US" sz="1800">
                  <a:solidFill>
                    <a:schemeClr val="bg1"/>
                  </a:solidFill>
                  <a:effectLst/>
                  <a:latin typeface="Times New Roman" panose="02020603050405020304" pitchFamily="18" charset="0"/>
                  <a:ea typeface="Times New Roman" panose="02020603050405020304" pitchFamily="18" charset="0"/>
                </a:endParaRPr>
              </a:p>
              <a:p>
                <a:pPr lvl="1"/>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6" name="TextBox 5">
                <a:extLst>
                  <a:ext uri="{FF2B5EF4-FFF2-40B4-BE49-F238E27FC236}">
                    <a16:creationId xmlns:a16="http://schemas.microsoft.com/office/drawing/2014/main" id="{7B547D5B-EC92-368C-8DD1-DFB775E0776D}"/>
                  </a:ext>
                </a:extLst>
              </p:cNvPr>
              <p:cNvSpPr txBox="1">
                <a:spLocks noRot="1" noChangeAspect="1" noMove="1" noResize="1" noEditPoints="1" noAdjustHandles="1" noChangeArrowheads="1" noChangeShapeType="1" noTextEdit="1"/>
              </p:cNvSpPr>
              <p:nvPr/>
            </p:nvSpPr>
            <p:spPr>
              <a:xfrm>
                <a:off x="457200" y="2247900"/>
                <a:ext cx="15889154" cy="8186857"/>
              </a:xfrm>
              <a:prstGeom prst="rect">
                <a:avLst/>
              </a:prstGeom>
              <a:blipFill>
                <a:blip r:embed="rId5"/>
                <a:stretch>
                  <a:fillRect t="-1564"/>
                </a:stretch>
              </a:blipFill>
            </p:spPr>
            <p:txBody>
              <a:bodyPr/>
              <a:lstStyle/>
              <a:p>
                <a:r>
                  <a:rPr lang="en-US">
                    <a:noFill/>
                  </a:rPr>
                  <a:t> </a:t>
                </a:r>
              </a:p>
            </p:txBody>
          </p:sp>
        </mc:Fallback>
      </mc:AlternateContent>
    </p:spTree>
    <p:extLst>
      <p:ext uri="{BB962C8B-B14F-4D97-AF65-F5344CB8AC3E}">
        <p14:creationId xmlns:p14="http://schemas.microsoft.com/office/powerpoint/2010/main" val="408583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9" name="TextBox 9"/>
          <p:cNvSpPr txBox="1"/>
          <p:nvPr/>
        </p:nvSpPr>
        <p:spPr>
          <a:xfrm>
            <a:off x="722447" y="2095500"/>
            <a:ext cx="10097953"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Các mô hình sử dụng</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547D5B-EC92-368C-8DD1-DFB775E0776D}"/>
                  </a:ext>
                </a:extLst>
              </p:cNvPr>
              <p:cNvSpPr txBox="1"/>
              <p:nvPr/>
            </p:nvSpPr>
            <p:spPr>
              <a:xfrm>
                <a:off x="233634" y="3703105"/>
                <a:ext cx="15889154" cy="5293757"/>
              </a:xfrm>
              <a:prstGeom prst="rect">
                <a:avLst/>
              </a:prstGeom>
              <a:noFill/>
            </p:spPr>
            <p:txBody>
              <a:bodyPr wrap="square" rtlCol="0">
                <a:spAutoFit/>
              </a:bodyPr>
              <a:lstStyle/>
              <a:p>
                <a:pPr marL="1028700" lvl="1" indent="-571500">
                  <a:buFont typeface="Wingdings" panose="05000000000000000000" pitchFamily="2" charset="2"/>
                  <a:buChar char="q"/>
                </a:pPr>
                <a:r>
                  <a:rPr lang="en-US" sz="4400">
                    <a:solidFill>
                      <a:schemeClr val="bg1"/>
                    </a:solidFill>
                    <a:latin typeface="Linux Biolinum" panose="020B0604020202020204" charset="0"/>
                    <a:ea typeface="Linux Biolinum" panose="020B0604020202020204" charset="0"/>
                    <a:cs typeface="Linux Biolinum" panose="020B0604020202020204" charset="0"/>
                  </a:rPr>
                  <a:t>LSTM</a:t>
                </a:r>
              </a:p>
              <a:p>
                <a:pPr marL="1485900" lvl="2" indent="-571500">
                  <a:buFont typeface="Arial" panose="020B0604020202020204" pitchFamily="34" charset="0"/>
                  <a:buChar char="•"/>
                </a:pPr>
                <a:r>
                  <a:rPr lang="en-US" sz="3600">
                    <a:solidFill>
                      <a:schemeClr val="bg1"/>
                    </a:solidFill>
                    <a:effectLst/>
                    <a:latin typeface="Times New Roman" panose="02020603050405020304" pitchFamily="18" charset="0"/>
                    <a:ea typeface="Times New Roman" panose="02020603050405020304" pitchFamily="18" charset="0"/>
                  </a:rPr>
                  <a:t>Là một mạng thần kinh hồi quy (RNN) nhân tạo được sử dụng trong lĩnh vực học sâu</a:t>
                </a:r>
              </a:p>
              <a:p>
                <a:pPr marL="1485900" lvl="2" indent="-571500">
                  <a:buFont typeface="Arial" panose="020B0604020202020204" pitchFamily="34" charset="0"/>
                  <a:buChar char="•"/>
                </a:pPr>
                <a:r>
                  <a:rPr lang="en-US" sz="3600">
                    <a:solidFill>
                      <a:schemeClr val="bg1"/>
                    </a:solidFill>
                    <a:effectLst/>
                    <a:latin typeface="Times New Roman" panose="02020603050405020304" pitchFamily="18" charset="0"/>
                    <a:ea typeface="Times New Roman" panose="02020603050405020304" pitchFamily="18" charset="0"/>
                  </a:rPr>
                  <a:t>LSTM rất phù hợp đối với bài toán chuỗi thời gian.</a:t>
                </a:r>
              </a:p>
              <a:p>
                <a:pPr marL="1485900" lvl="2" indent="-571500">
                  <a:buFont typeface="Arial" panose="020B0604020202020204" pitchFamily="34" charset="0"/>
                  <a:buChar char="•"/>
                </a:pPr>
                <a:endParaRPr lang="en-US" sz="3600">
                  <a:solidFill>
                    <a:schemeClr val="bg1"/>
                  </a:solidFill>
                  <a:latin typeface="Times New Roman" panose="02020603050405020304" pitchFamily="18" charset="0"/>
                  <a:ea typeface="Times New Roman" panose="02020603050405020304" pitchFamily="18" charset="0"/>
                </a:endParaRPr>
              </a:p>
              <a:p>
                <a:pPr lvl="1"/>
                <a:endParaRPr lang="en-US" sz="1800">
                  <a:solidFill>
                    <a:schemeClr val="bg1"/>
                  </a:solidFill>
                  <a:effectLst/>
                  <a:latin typeface="Linux Biolinum" panose="020B0604020202020204" charset="0"/>
                  <a:ea typeface="Linux Biolinum" panose="020B0604020202020204" charset="0"/>
                  <a:cs typeface="Linux Biolinum" panose="020B0604020202020204" charset="0"/>
                </a:endParaRPr>
              </a:p>
              <a:p>
                <a:pPr lvl="1"/>
                <a:r>
                  <a:rPr lang="en-US" sz="6600">
                    <a:solidFill>
                      <a:schemeClr val="bg1"/>
                    </a:solidFill>
                    <a:latin typeface="Linux Biolinum" panose="020B0604020202020204" charset="0"/>
                    <a:ea typeface="Linux Biolinum" panose="020B0604020202020204" charset="0"/>
                    <a:cs typeface="Linux Biolinum" panose="020B0604020202020204" charset="0"/>
                  </a:rPr>
                  <a:t>	</a:t>
                </a:r>
                <a14:m>
                  <m:oMath xmlns:m="http://schemas.openxmlformats.org/officeDocument/2006/math">
                    <m:r>
                      <a:rPr lang="en-US" sz="1800" i="1" smtClean="0">
                        <a:solidFill>
                          <a:schemeClr val="bg1"/>
                        </a:solidFill>
                        <a:effectLst/>
                        <a:latin typeface="Cambria Math" panose="02040503050406030204" pitchFamily="18" charset="0"/>
                        <a:ea typeface="Times New Roman" panose="02020603050405020304" pitchFamily="18" charset="0"/>
                      </a:rPr>
                      <m:t>	</m:t>
                    </m:r>
                  </m:oMath>
                </a14:m>
                <a:endParaRPr lang="en-US" sz="1800">
                  <a:solidFill>
                    <a:schemeClr val="bg1"/>
                  </a:solidFill>
                  <a:effectLst/>
                  <a:latin typeface="Times New Roman" panose="02020603050405020304" pitchFamily="18" charset="0"/>
                  <a:ea typeface="Times New Roman" panose="02020603050405020304" pitchFamily="18" charset="0"/>
                </a:endParaRPr>
              </a:p>
              <a:p>
                <a:pPr lvl="1"/>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6" name="TextBox 5">
                <a:extLst>
                  <a:ext uri="{FF2B5EF4-FFF2-40B4-BE49-F238E27FC236}">
                    <a16:creationId xmlns:a16="http://schemas.microsoft.com/office/drawing/2014/main" id="{7B547D5B-EC92-368C-8DD1-DFB775E0776D}"/>
                  </a:ext>
                </a:extLst>
              </p:cNvPr>
              <p:cNvSpPr txBox="1">
                <a:spLocks noRot="1" noChangeAspect="1" noMove="1" noResize="1" noEditPoints="1" noAdjustHandles="1" noChangeArrowheads="1" noChangeShapeType="1" noTextEdit="1"/>
              </p:cNvSpPr>
              <p:nvPr/>
            </p:nvSpPr>
            <p:spPr>
              <a:xfrm>
                <a:off x="233634" y="3703105"/>
                <a:ext cx="15889154" cy="5293757"/>
              </a:xfrm>
              <a:prstGeom prst="rect">
                <a:avLst/>
              </a:prstGeom>
              <a:blipFill>
                <a:blip r:embed="rId5"/>
                <a:stretch>
                  <a:fillRect t="-2301" r="-1304"/>
                </a:stretch>
              </a:blipFill>
            </p:spPr>
            <p:txBody>
              <a:bodyPr/>
              <a:lstStyle/>
              <a:p>
                <a:r>
                  <a:rPr lang="en-US">
                    <a:noFill/>
                  </a:rPr>
                  <a:t> </a:t>
                </a:r>
              </a:p>
            </p:txBody>
          </p:sp>
        </mc:Fallback>
      </mc:AlternateContent>
    </p:spTree>
    <p:extLst>
      <p:ext uri="{BB962C8B-B14F-4D97-AF65-F5344CB8AC3E}">
        <p14:creationId xmlns:p14="http://schemas.microsoft.com/office/powerpoint/2010/main" val="108928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310704" y="4719996"/>
            <a:ext cx="7776569" cy="6794777"/>
          </a:xfrm>
          <a:prstGeom prst="rect">
            <a:avLst/>
          </a:prstGeom>
        </p:spPr>
      </p:pic>
      <p:sp>
        <p:nvSpPr>
          <p:cNvPr id="9" name="TextBox 9"/>
          <p:cNvSpPr txBox="1"/>
          <p:nvPr/>
        </p:nvSpPr>
        <p:spPr>
          <a:xfrm>
            <a:off x="722446" y="1866900"/>
            <a:ext cx="10097953"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Tiêu chuẩn đánh giá:</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547D5B-EC92-368C-8DD1-DFB775E0776D}"/>
                  </a:ext>
                </a:extLst>
              </p:cNvPr>
              <p:cNvSpPr txBox="1"/>
              <p:nvPr/>
            </p:nvSpPr>
            <p:spPr>
              <a:xfrm>
                <a:off x="722446" y="2505408"/>
                <a:ext cx="11545754" cy="12070035"/>
              </a:xfrm>
              <a:prstGeom prst="rect">
                <a:avLst/>
              </a:prstGeom>
              <a:noFill/>
            </p:spPr>
            <p:txBody>
              <a:bodyPr wrap="square" rtlCol="0">
                <a:spAutoFit/>
              </a:bodyPr>
              <a:lstStyle/>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r>
                  <a:rPr lang="en-US" sz="6600">
                    <a:solidFill>
                      <a:schemeClr val="bg1"/>
                    </a:solidFill>
                    <a:latin typeface="Linux Biolinum" panose="020B0604020202020204" charset="0"/>
                    <a:ea typeface="Linux Biolinum" panose="020B0604020202020204" charset="0"/>
                    <a:cs typeface="Linux Biolinum" panose="020B0604020202020204" charset="0"/>
                  </a:rPr>
                  <a:t>AIC</a:t>
                </a:r>
              </a:p>
              <a:p>
                <a:pPr lvl="1"/>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𝐴𝐼𝐶</m:t>
                      </m:r>
                      <m:r>
                        <a:rPr lang="en-US" sz="4000" b="0" i="1" smtClean="0">
                          <a:solidFill>
                            <a:schemeClr val="bg1"/>
                          </a:solidFill>
                          <a:latin typeface="Cambria Math" panose="02040503050406030204" pitchFamily="18" charset="0"/>
                        </a:rPr>
                        <m:t>=</m:t>
                      </m:r>
                      <m:sSup>
                        <m:sSupPr>
                          <m:ctrlPr>
                            <a:rPr lang="en-US" sz="4000" b="0" i="1" smtClean="0">
                              <a:solidFill>
                                <a:schemeClr val="bg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𝑒</m:t>
                          </m:r>
                        </m:e>
                        <m:sup>
                          <m:r>
                            <a:rPr lang="en-US" sz="4000" b="0" i="1" smtClean="0">
                              <a:solidFill>
                                <a:schemeClr val="bg1"/>
                              </a:solidFill>
                              <a:latin typeface="Cambria Math" panose="02040503050406030204" pitchFamily="18" charset="0"/>
                            </a:rPr>
                            <m:t>2</m:t>
                          </m:r>
                          <m:r>
                            <a:rPr lang="en-US" sz="4000" b="0" i="1" smtClean="0">
                              <a:solidFill>
                                <a:schemeClr val="bg1"/>
                              </a:solidFill>
                              <a:latin typeface="Cambria Math" panose="02040503050406030204" pitchFamily="18" charset="0"/>
                            </a:rPr>
                            <m:t>𝑘</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𝑛</m:t>
                          </m:r>
                        </m:sup>
                      </m:sSup>
                      <m:r>
                        <a:rPr lang="en-US" sz="4000" b="0" i="1" smtClean="0">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𝑆𝑆𝐸</m:t>
                          </m:r>
                        </m:num>
                        <m:den>
                          <m:r>
                            <a:rPr lang="en-US" sz="4000" b="0" i="1" smtClean="0">
                              <a:solidFill>
                                <a:schemeClr val="bg1"/>
                              </a:solidFill>
                              <a:latin typeface="Cambria Math" panose="02040503050406030204" pitchFamily="18" charset="0"/>
                            </a:rPr>
                            <m:t>𝑛</m:t>
                          </m:r>
                        </m:den>
                      </m:f>
                    </m:oMath>
                  </m:oMathPara>
                </a14:m>
                <a:endParaRPr lang="en-US" sz="4000">
                  <a:solidFill>
                    <a:schemeClr val="bg1"/>
                  </a:solidFill>
                </a:endParaRPr>
              </a:p>
              <a:p>
                <a:pPr marL="857250" indent="-857250">
                  <a:buFont typeface="Arial" panose="020B0604020202020204" pitchFamily="34" charset="0"/>
                  <a:buChar char="•"/>
                </a:pPr>
                <a:r>
                  <a:rPr lang="en-US" sz="6600">
                    <a:solidFill>
                      <a:schemeClr val="bg1"/>
                    </a:solidFill>
                    <a:latin typeface="Linux Biolinum" panose="020B0604020202020204" charset="0"/>
                    <a:ea typeface="Linux Biolinum" panose="020B0604020202020204" charset="0"/>
                    <a:cs typeface="Linux Biolinum" panose="020B0604020202020204" charset="0"/>
                  </a:rPr>
                  <a:t>MAPE</a:t>
                </a:r>
              </a:p>
              <a:p>
                <a:pPr/>
                <a14:m>
                  <m:oMathPara xmlns:m="http://schemas.openxmlformats.org/officeDocument/2006/math">
                    <m:oMathParaPr>
                      <m:jc m:val="centerGroup"/>
                    </m:oMathParaPr>
                    <m:oMath xmlns:m="http://schemas.openxmlformats.org/officeDocument/2006/math">
                      <m:r>
                        <a:rPr lang="en-US" sz="4000" i="1">
                          <a:solidFill>
                            <a:schemeClr val="bg1"/>
                          </a:solidFill>
                          <a:latin typeface="Cambria Math" panose="02040503050406030204" pitchFamily="18" charset="0"/>
                        </a:rPr>
                        <m:t>𝑀𝐴𝑃𝐸</m:t>
                      </m:r>
                      <m:r>
                        <a:rPr lang="en-US" sz="4000" i="1">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1</m:t>
                          </m:r>
                        </m:num>
                        <m:den>
                          <m:r>
                            <a:rPr lang="en-US" sz="4000" i="1">
                              <a:solidFill>
                                <a:schemeClr val="bg1"/>
                              </a:solidFill>
                              <a:latin typeface="Cambria Math" panose="02040503050406030204" pitchFamily="18" charset="0"/>
                            </a:rPr>
                            <m:t>𝑛</m:t>
                          </m:r>
                        </m:den>
                      </m:f>
                      <m:nary>
                        <m:naryPr>
                          <m:chr m:val="∑"/>
                          <m:ctrlPr>
                            <a:rPr lang="en-US" sz="4000" i="1">
                              <a:solidFill>
                                <a:schemeClr val="bg1"/>
                              </a:solidFill>
                              <a:latin typeface="Cambria Math" panose="02040503050406030204" pitchFamily="18" charset="0"/>
                            </a:rPr>
                          </m:ctrlPr>
                        </m:naryPr>
                        <m:sub>
                          <m:r>
                            <m:rPr>
                              <m:brk m:alnAt="23"/>
                            </m:rPr>
                            <a:rPr lang="en-US" sz="4000" i="1">
                              <a:solidFill>
                                <a:schemeClr val="bg1"/>
                              </a:solidFill>
                              <a:latin typeface="Cambria Math" panose="02040503050406030204" pitchFamily="18" charset="0"/>
                            </a:rPr>
                            <m:t>𝑖</m:t>
                          </m:r>
                          <m:r>
                            <a:rPr lang="en-US" sz="4000" i="1">
                              <a:solidFill>
                                <a:schemeClr val="bg1"/>
                              </a:solidFill>
                              <a:latin typeface="Cambria Math" panose="02040503050406030204" pitchFamily="18" charset="0"/>
                            </a:rPr>
                            <m:t>=1</m:t>
                          </m:r>
                        </m:sub>
                        <m:sup>
                          <m:r>
                            <a:rPr lang="en-US" sz="4000" i="1">
                              <a:solidFill>
                                <a:schemeClr val="bg1"/>
                              </a:solidFill>
                              <a:latin typeface="Cambria Math" panose="02040503050406030204" pitchFamily="18" charset="0"/>
                            </a:rPr>
                            <m:t>𝑛</m:t>
                          </m:r>
                        </m:sup>
                        <m:e>
                          <m:f>
                            <m:fPr>
                              <m:ctrlPr>
                                <a:rPr lang="en-US" sz="4000" i="1">
                                  <a:solidFill>
                                    <a:schemeClr val="bg1"/>
                                  </a:solidFill>
                                  <a:latin typeface="Cambria Math" panose="02040503050406030204" pitchFamily="18" charset="0"/>
                                </a:rPr>
                              </m:ctrlPr>
                            </m:fPr>
                            <m:num>
                              <m:d>
                                <m:dPr>
                                  <m:begChr m:val="|"/>
                                  <m:endChr m:val="|"/>
                                  <m:ctrlPr>
                                    <a:rPr lang="en-US" sz="4000" i="1">
                                      <a:solidFill>
                                        <a:schemeClr val="bg1"/>
                                      </a:solidFill>
                                      <a:latin typeface="Cambria Math" panose="02040503050406030204" pitchFamily="18" charset="0"/>
                                    </a:rPr>
                                  </m:ctrlPr>
                                </m:d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𝑦</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acc>
                                    <m:accPr>
                                      <m:chr m:val="̂"/>
                                      <m:ctrlPr>
                                        <a:rPr lang="en-US" sz="4000" i="1">
                                          <a:solidFill>
                                            <a:schemeClr val="bg1"/>
                                          </a:solidFill>
                                          <a:latin typeface="Cambria Math" panose="02040503050406030204" pitchFamily="18" charset="0"/>
                                        </a:rPr>
                                      </m:ctrlPr>
                                    </m:acc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𝑦</m:t>
                                          </m:r>
                                        </m:e>
                                        <m:sub>
                                          <m:r>
                                            <a:rPr lang="en-US" sz="4000" i="1">
                                              <a:solidFill>
                                                <a:schemeClr val="bg1"/>
                                              </a:solidFill>
                                              <a:latin typeface="Cambria Math" panose="02040503050406030204" pitchFamily="18" charset="0"/>
                                            </a:rPr>
                                            <m:t>𝑖</m:t>
                                          </m:r>
                                        </m:sub>
                                      </m:sSub>
                                    </m:e>
                                  </m:acc>
                                </m:e>
                              </m:d>
                            </m:num>
                            <m:den>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𝑦</m:t>
                                  </m:r>
                                </m:e>
                                <m:sub>
                                  <m:r>
                                    <a:rPr lang="en-US" sz="4000" i="1">
                                      <a:solidFill>
                                        <a:schemeClr val="bg1"/>
                                      </a:solidFill>
                                      <a:latin typeface="Cambria Math" panose="02040503050406030204" pitchFamily="18" charset="0"/>
                                    </a:rPr>
                                    <m:t>𝑖</m:t>
                                  </m:r>
                                </m:sub>
                              </m:sSub>
                            </m:den>
                          </m:f>
                        </m:e>
                      </m:nary>
                    </m:oMath>
                  </m:oMathPara>
                </a14:m>
                <a:endParaRPr lang="en-US" sz="4000"/>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6" name="TextBox 5">
                <a:extLst>
                  <a:ext uri="{FF2B5EF4-FFF2-40B4-BE49-F238E27FC236}">
                    <a16:creationId xmlns:a16="http://schemas.microsoft.com/office/drawing/2014/main" id="{7B547D5B-EC92-368C-8DD1-DFB775E0776D}"/>
                  </a:ext>
                </a:extLst>
              </p:cNvPr>
              <p:cNvSpPr txBox="1">
                <a:spLocks noRot="1" noChangeAspect="1" noMove="1" noResize="1" noEditPoints="1" noAdjustHandles="1" noChangeArrowheads="1" noChangeShapeType="1" noTextEdit="1"/>
              </p:cNvSpPr>
              <p:nvPr/>
            </p:nvSpPr>
            <p:spPr>
              <a:xfrm>
                <a:off x="722446" y="2505408"/>
                <a:ext cx="11545754" cy="12070035"/>
              </a:xfrm>
              <a:prstGeom prst="rect">
                <a:avLst/>
              </a:prstGeom>
              <a:blipFill>
                <a:blip r:embed="rId5"/>
                <a:stretch>
                  <a:fillRect l="-3326"/>
                </a:stretch>
              </a:blipFill>
            </p:spPr>
            <p:txBody>
              <a:bodyPr/>
              <a:lstStyle/>
              <a:p>
                <a:r>
                  <a:rPr lang="en-US">
                    <a:noFill/>
                  </a:rPr>
                  <a:t> </a:t>
                </a:r>
              </a:p>
            </p:txBody>
          </p:sp>
        </mc:Fallback>
      </mc:AlternateContent>
    </p:spTree>
    <p:extLst>
      <p:ext uri="{BB962C8B-B14F-4D97-AF65-F5344CB8AC3E}">
        <p14:creationId xmlns:p14="http://schemas.microsoft.com/office/powerpoint/2010/main" val="416455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310704" y="4719996"/>
            <a:ext cx="7776569" cy="6794777"/>
          </a:xfrm>
          <a:prstGeom prst="rect">
            <a:avLst/>
          </a:prstGeom>
        </p:spPr>
      </p:pic>
      <p:sp>
        <p:nvSpPr>
          <p:cNvPr id="9" name="TextBox 9"/>
          <p:cNvSpPr txBox="1"/>
          <p:nvPr/>
        </p:nvSpPr>
        <p:spPr>
          <a:xfrm>
            <a:off x="722446" y="1609392"/>
            <a:ext cx="10097953"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Tiêu chuẩn đánh giá:</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547D5B-EC92-368C-8DD1-DFB775E0776D}"/>
                  </a:ext>
                </a:extLst>
              </p:cNvPr>
              <p:cNvSpPr txBox="1"/>
              <p:nvPr/>
            </p:nvSpPr>
            <p:spPr>
              <a:xfrm>
                <a:off x="722446" y="2505408"/>
                <a:ext cx="11545754" cy="13450862"/>
              </a:xfrm>
              <a:prstGeom prst="rect">
                <a:avLst/>
              </a:prstGeom>
              <a:noFill/>
            </p:spPr>
            <p:txBody>
              <a:bodyPr wrap="square" rtlCol="0">
                <a:spAutoFit/>
              </a:bodyPr>
              <a:lstStyle/>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r>
                  <a:rPr lang="en-US" sz="6600">
                    <a:solidFill>
                      <a:schemeClr val="bg1"/>
                    </a:solidFill>
                    <a:latin typeface="Linux Biolinum" panose="020B0604020202020204" charset="0"/>
                    <a:ea typeface="Linux Biolinum" panose="020B0604020202020204" charset="0"/>
                    <a:cs typeface="Linux Biolinum" panose="020B0604020202020204" charset="0"/>
                  </a:rPr>
                  <a:t>RMSE</a:t>
                </a:r>
              </a:p>
              <a:p>
                <a:pPr lvl="1"/>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𝑅𝑀𝑆𝐸</m:t>
                      </m:r>
                      <m:r>
                        <a:rPr lang="en-US" sz="4000" i="1" smtClean="0">
                          <a:solidFill>
                            <a:schemeClr val="bg1"/>
                          </a:solidFill>
                          <a:latin typeface="Cambria Math" panose="02040503050406030204" pitchFamily="18" charset="0"/>
                          <a:ea typeface="Cambria Math" panose="02040503050406030204" pitchFamily="18" charset="0"/>
                        </a:rPr>
                        <m:t>=</m:t>
                      </m:r>
                      <m:rad>
                        <m:radPr>
                          <m:degHide m:val="on"/>
                          <m:ctrlPr>
                            <a:rPr lang="en-US" sz="4000" i="1">
                              <a:solidFill>
                                <a:schemeClr val="bg1"/>
                              </a:solidFill>
                              <a:latin typeface="Cambria Math" panose="02040503050406030204" pitchFamily="18" charset="0"/>
                              <a:ea typeface="Cambria Math" panose="02040503050406030204" pitchFamily="18" charset="0"/>
                            </a:rPr>
                          </m:ctrlPr>
                        </m:radPr>
                        <m:deg/>
                        <m:e>
                          <m:nary>
                            <m:naryPr>
                              <m:chr m:val="∑"/>
                              <m:ctrlPr>
                                <a:rPr lang="en-US" sz="4000" i="1">
                                  <a:solidFill>
                                    <a:schemeClr val="bg1"/>
                                  </a:solidFill>
                                  <a:latin typeface="Cambria Math" panose="02040503050406030204" pitchFamily="18" charset="0"/>
                                  <a:ea typeface="Cambria Math" panose="02040503050406030204" pitchFamily="18" charset="0"/>
                                </a:rPr>
                              </m:ctrlPr>
                            </m:naryPr>
                            <m:sub>
                              <m:r>
                                <a:rPr lang="en-US" sz="4000" i="1">
                                  <a:solidFill>
                                    <a:schemeClr val="bg1"/>
                                  </a:solidFill>
                                  <a:latin typeface="Cambria Math" panose="02040503050406030204" pitchFamily="18" charset="0"/>
                                  <a:ea typeface="Cambria Math" panose="02040503050406030204" pitchFamily="18" charset="0"/>
                                </a:rPr>
                                <m:t>𝑖</m:t>
                              </m:r>
                              <m:r>
                                <a:rPr lang="en-US" sz="4000" i="1">
                                  <a:solidFill>
                                    <a:schemeClr val="bg1"/>
                                  </a:solidFill>
                                  <a:latin typeface="Cambria Math" panose="02040503050406030204" pitchFamily="18" charset="0"/>
                                  <a:ea typeface="Cambria Math" panose="02040503050406030204" pitchFamily="18" charset="0"/>
                                </a:rPr>
                                <m:t>=1</m:t>
                              </m:r>
                            </m:sub>
                            <m:sup>
                              <m:r>
                                <a:rPr lang="en-US" sz="4000" i="1">
                                  <a:solidFill>
                                    <a:schemeClr val="bg1"/>
                                  </a:solidFill>
                                  <a:latin typeface="Cambria Math" panose="02040503050406030204" pitchFamily="18" charset="0"/>
                                  <a:ea typeface="Cambria Math" panose="02040503050406030204" pitchFamily="18" charset="0"/>
                                </a:rPr>
                                <m:t>𝑛</m:t>
                              </m:r>
                            </m:sup>
                            <m:e>
                              <m:f>
                                <m:fPr>
                                  <m:ctrlPr>
                                    <a:rPr lang="en-US" sz="4000" i="1">
                                      <a:solidFill>
                                        <a:schemeClr val="bg1"/>
                                      </a:solidFill>
                                      <a:latin typeface="Cambria Math" panose="02040503050406030204" pitchFamily="18" charset="0"/>
                                      <a:ea typeface="Cambria Math" panose="02040503050406030204" pitchFamily="18" charset="0"/>
                                    </a:rPr>
                                  </m:ctrlPr>
                                </m:fPr>
                                <m:num>
                                  <m:r>
                                    <a:rPr lang="en-US" sz="4000" i="1">
                                      <a:solidFill>
                                        <a:schemeClr val="bg1"/>
                                      </a:solidFill>
                                      <a:latin typeface="Cambria Math" panose="02040503050406030204" pitchFamily="18" charset="0"/>
                                      <a:ea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acc>
                                        <m:accPr>
                                          <m:chr m:val="̂"/>
                                          <m:ctrlPr>
                                            <a:rPr lang="en-US" sz="4000" i="1">
                                              <a:solidFill>
                                                <a:schemeClr val="bg1"/>
                                              </a:solidFill>
                                              <a:latin typeface="Cambria Math" panose="02040503050406030204" pitchFamily="18" charset="0"/>
                                              <a:ea typeface="Cambria Math" panose="02040503050406030204" pitchFamily="18" charset="0"/>
                                            </a:rPr>
                                          </m:ctrlPr>
                                        </m:accPr>
                                        <m:e>
                                          <m:r>
                                            <a:rPr lang="en-US" sz="4000" i="1">
                                              <a:solidFill>
                                                <a:schemeClr val="bg1"/>
                                              </a:solidFill>
                                              <a:latin typeface="Cambria Math" panose="02040503050406030204" pitchFamily="18" charset="0"/>
                                              <a:ea typeface="Cambria Math" panose="02040503050406030204" pitchFamily="18" charset="0"/>
                                            </a:rPr>
                                            <m:t>𝑦</m:t>
                                          </m:r>
                                        </m:e>
                                      </m:acc>
                                    </m:e>
                                    <m:sub>
                                      <m:r>
                                        <a:rPr lang="en-US" sz="4000" i="1">
                                          <a:solidFill>
                                            <a:schemeClr val="bg1"/>
                                          </a:solidFill>
                                          <a:latin typeface="Cambria Math" panose="02040503050406030204" pitchFamily="18" charset="0"/>
                                          <a:ea typeface="Cambria Math" panose="02040503050406030204" pitchFamily="18" charset="0"/>
                                        </a:rPr>
                                        <m:t>𝑖</m:t>
                                      </m:r>
                                    </m:sub>
                                  </m:sSub>
                                  <m:r>
                                    <a:rPr lang="en-US" sz="4000" i="1">
                                      <a:solidFill>
                                        <a:schemeClr val="bg1"/>
                                      </a:solidFill>
                                      <a:latin typeface="Cambria Math" panose="02040503050406030204" pitchFamily="18" charset="0"/>
                                      <a:ea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𝑦</m:t>
                                      </m:r>
                                    </m:e>
                                    <m:sub>
                                      <m:r>
                                        <a:rPr lang="en-US" sz="4000" i="1">
                                          <a:solidFill>
                                            <a:schemeClr val="bg1"/>
                                          </a:solidFill>
                                          <a:latin typeface="Cambria Math" panose="02040503050406030204" pitchFamily="18" charset="0"/>
                                          <a:ea typeface="Cambria Math" panose="02040503050406030204" pitchFamily="18" charset="0"/>
                                        </a:rPr>
                                        <m:t>𝑖</m:t>
                                      </m:r>
                                    </m:sub>
                                  </m:sSub>
                                  <m:sSup>
                                    <m:sSupPr>
                                      <m:ctrlPr>
                                        <a:rPr lang="en-US" sz="4000" i="1">
                                          <a:solidFill>
                                            <a:schemeClr val="bg1"/>
                                          </a:solidFill>
                                          <a:latin typeface="Cambria Math" panose="02040503050406030204" pitchFamily="18" charset="0"/>
                                          <a:ea typeface="Cambria Math" panose="02040503050406030204" pitchFamily="18" charset="0"/>
                                        </a:rPr>
                                      </m:ctrlPr>
                                    </m:sSupPr>
                                    <m:e>
                                      <m:r>
                                        <a:rPr lang="en-US" sz="4000" i="1">
                                          <a:solidFill>
                                            <a:schemeClr val="bg1"/>
                                          </a:solidFill>
                                          <a:latin typeface="Cambria Math" panose="02040503050406030204" pitchFamily="18" charset="0"/>
                                          <a:ea typeface="Cambria Math" panose="02040503050406030204" pitchFamily="18" charset="0"/>
                                        </a:rPr>
                                        <m:t>)</m:t>
                                      </m:r>
                                    </m:e>
                                    <m:sup>
                                      <m:r>
                                        <a:rPr lang="en-US" sz="4000" i="1">
                                          <a:solidFill>
                                            <a:schemeClr val="bg1"/>
                                          </a:solidFill>
                                          <a:latin typeface="Cambria Math" panose="02040503050406030204" pitchFamily="18" charset="0"/>
                                          <a:ea typeface="Cambria Math" panose="02040503050406030204" pitchFamily="18" charset="0"/>
                                        </a:rPr>
                                        <m:t>2</m:t>
                                      </m:r>
                                    </m:sup>
                                  </m:sSup>
                                </m:num>
                                <m:den>
                                  <m:r>
                                    <a:rPr lang="en-US" sz="4000" i="1">
                                      <a:solidFill>
                                        <a:schemeClr val="bg1"/>
                                      </a:solidFill>
                                      <a:latin typeface="Cambria Math" panose="02040503050406030204" pitchFamily="18" charset="0"/>
                                      <a:ea typeface="Cambria Math" panose="02040503050406030204" pitchFamily="18" charset="0"/>
                                    </a:rPr>
                                    <m:t>𝑛</m:t>
                                  </m:r>
                                </m:den>
                              </m:f>
                            </m:e>
                          </m:nary>
                        </m:e>
                      </m:rad>
                    </m:oMath>
                  </m:oMathPara>
                </a14:m>
                <a:endParaRPr lang="en-US" sz="4000">
                  <a:solidFill>
                    <a:schemeClr val="bg1"/>
                  </a:solidFill>
                  <a:latin typeface="Cambria Math" panose="02040503050406030204" pitchFamily="18" charset="0"/>
                  <a:ea typeface="Cambria Math" panose="02040503050406030204" pitchFamily="18" charset="0"/>
                </a:endParaRPr>
              </a:p>
              <a:p>
                <a:pPr marL="857250" indent="-857250">
                  <a:buFont typeface="Arial" panose="020B0604020202020204" pitchFamily="34" charset="0"/>
                  <a:buChar char="•"/>
                </a:pPr>
                <a:r>
                  <a:rPr lang="en-US" sz="6600">
                    <a:solidFill>
                      <a:schemeClr val="bg1"/>
                    </a:solidFill>
                    <a:latin typeface="Linux Biolinum" panose="020B0604020202020204" charset="0"/>
                    <a:ea typeface="Linux Biolinum" panose="020B0604020202020204" charset="0"/>
                    <a:cs typeface="Linux Biolinum" panose="020B0604020202020204" charset="0"/>
                  </a:rPr>
                  <a:t>MAE</a:t>
                </a:r>
              </a:p>
              <a:p>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𝑀𝐴𝐸</m:t>
                      </m:r>
                      <m:r>
                        <a:rPr lang="en-US" sz="4000" i="1" smtClean="0">
                          <a:solidFill>
                            <a:schemeClr val="bg1"/>
                          </a:solidFill>
                          <a:latin typeface="Cambria Math" panose="02040503050406030204" pitchFamily="18" charset="0"/>
                          <a:ea typeface="Cambria Math" panose="02040503050406030204" pitchFamily="18" charset="0"/>
                        </a:rPr>
                        <m:t>=</m:t>
                      </m:r>
                      <m:f>
                        <m:fPr>
                          <m:ctrlPr>
                            <a:rPr lang="en-US" sz="4000" i="1">
                              <a:solidFill>
                                <a:schemeClr val="bg1"/>
                              </a:solidFill>
                              <a:latin typeface="Cambria Math" panose="02040503050406030204" pitchFamily="18" charset="0"/>
                              <a:ea typeface="Cambria Math" panose="02040503050406030204" pitchFamily="18" charset="0"/>
                            </a:rPr>
                          </m:ctrlPr>
                        </m:fPr>
                        <m:num>
                          <m:nary>
                            <m:naryPr>
                              <m:chr m:val="∑"/>
                              <m:ctrlPr>
                                <a:rPr lang="en-US" sz="4000" i="1">
                                  <a:solidFill>
                                    <a:schemeClr val="bg1"/>
                                  </a:solidFill>
                                  <a:latin typeface="Cambria Math" panose="02040503050406030204" pitchFamily="18" charset="0"/>
                                  <a:ea typeface="Cambria Math" panose="02040503050406030204" pitchFamily="18" charset="0"/>
                                </a:rPr>
                              </m:ctrlPr>
                            </m:naryPr>
                            <m:sub>
                              <m:r>
                                <a:rPr lang="en-US" sz="4000" i="1">
                                  <a:solidFill>
                                    <a:schemeClr val="bg1"/>
                                  </a:solidFill>
                                  <a:latin typeface="Cambria Math" panose="02040503050406030204" pitchFamily="18" charset="0"/>
                                  <a:ea typeface="Cambria Math" panose="02040503050406030204" pitchFamily="18" charset="0"/>
                                </a:rPr>
                                <m:t>𝑖</m:t>
                              </m:r>
                              <m:r>
                                <a:rPr lang="en-US" sz="4000" i="1">
                                  <a:solidFill>
                                    <a:schemeClr val="bg1"/>
                                  </a:solidFill>
                                  <a:latin typeface="Cambria Math" panose="02040503050406030204" pitchFamily="18" charset="0"/>
                                  <a:ea typeface="Cambria Math" panose="02040503050406030204" pitchFamily="18" charset="0"/>
                                </a:rPr>
                                <m:t>=1</m:t>
                              </m:r>
                            </m:sub>
                            <m:sup>
                              <m:r>
                                <a:rPr lang="en-US" sz="4000" i="1">
                                  <a:solidFill>
                                    <a:schemeClr val="bg1"/>
                                  </a:solidFill>
                                  <a:latin typeface="Cambria Math" panose="02040503050406030204" pitchFamily="18" charset="0"/>
                                  <a:ea typeface="Cambria Math" panose="02040503050406030204" pitchFamily="18" charset="0"/>
                                </a:rPr>
                                <m:t>𝑛</m:t>
                              </m:r>
                            </m:sup>
                            <m:e>
                              <m:d>
                                <m:dPr>
                                  <m:begChr m:val="|"/>
                                  <m:endChr m:val="|"/>
                                  <m:ctrlPr>
                                    <a:rPr lang="en-US" sz="4000" i="1">
                                      <a:solidFill>
                                        <a:schemeClr val="bg1"/>
                                      </a:solidFill>
                                      <a:latin typeface="Cambria Math" panose="02040503050406030204" pitchFamily="18" charset="0"/>
                                      <a:ea typeface="Cambria Math" panose="02040503050406030204" pitchFamily="18" charset="0"/>
                                    </a:rPr>
                                  </m:ctrlPr>
                                </m:dPr>
                                <m:e>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𝑦</m:t>
                                      </m:r>
                                    </m:e>
                                    <m:sub>
                                      <m:r>
                                        <a:rPr lang="en-US" sz="4000" i="1">
                                          <a:solidFill>
                                            <a:schemeClr val="bg1"/>
                                          </a:solidFill>
                                          <a:latin typeface="Cambria Math" panose="02040503050406030204" pitchFamily="18" charset="0"/>
                                          <a:ea typeface="Cambria Math" panose="02040503050406030204" pitchFamily="18" charset="0"/>
                                        </a:rPr>
                                        <m:t>𝑖</m:t>
                                      </m:r>
                                    </m:sub>
                                  </m:sSub>
                                  <m:r>
                                    <a:rPr lang="en-US" sz="4000" i="1">
                                      <a:solidFill>
                                        <a:schemeClr val="bg1"/>
                                      </a:solidFill>
                                      <a:latin typeface="Cambria Math" panose="02040503050406030204" pitchFamily="18" charset="0"/>
                                      <a:ea typeface="Cambria Math" panose="02040503050406030204" pitchFamily="18" charset="0"/>
                                    </a:rPr>
                                    <m:t>−</m:t>
                                  </m:r>
                                  <m:sSub>
                                    <m:sSubPr>
                                      <m:ctrlPr>
                                        <a:rPr lang="en-US" sz="4000" i="1">
                                          <a:solidFill>
                                            <a:schemeClr val="bg1"/>
                                          </a:solidFill>
                                          <a:latin typeface="Cambria Math" panose="02040503050406030204" pitchFamily="18" charset="0"/>
                                          <a:ea typeface="Cambria Math" panose="02040503050406030204" pitchFamily="18" charset="0"/>
                                        </a:rPr>
                                      </m:ctrlPr>
                                    </m:sSubPr>
                                    <m:e>
                                      <m:r>
                                        <a:rPr lang="en-US" sz="4000" i="1">
                                          <a:solidFill>
                                            <a:schemeClr val="bg1"/>
                                          </a:solidFill>
                                          <a:latin typeface="Cambria Math" panose="02040503050406030204" pitchFamily="18" charset="0"/>
                                          <a:ea typeface="Cambria Math" panose="02040503050406030204" pitchFamily="18" charset="0"/>
                                        </a:rPr>
                                        <m:t>𝑥</m:t>
                                      </m:r>
                                    </m:e>
                                    <m:sub>
                                      <m:r>
                                        <a:rPr lang="en-US" sz="4000" i="1">
                                          <a:solidFill>
                                            <a:schemeClr val="bg1"/>
                                          </a:solidFill>
                                          <a:latin typeface="Cambria Math" panose="02040503050406030204" pitchFamily="18" charset="0"/>
                                          <a:ea typeface="Cambria Math" panose="02040503050406030204" pitchFamily="18" charset="0"/>
                                        </a:rPr>
                                        <m:t>𝑖</m:t>
                                      </m:r>
                                    </m:sub>
                                  </m:sSub>
                                </m:e>
                              </m:d>
                            </m:e>
                          </m:nary>
                        </m:num>
                        <m:den>
                          <m:r>
                            <a:rPr lang="en-US" sz="4000" i="1">
                              <a:solidFill>
                                <a:schemeClr val="bg1"/>
                              </a:solidFill>
                              <a:latin typeface="Cambria Math" panose="02040503050406030204" pitchFamily="18" charset="0"/>
                              <a:ea typeface="Cambria Math" panose="02040503050406030204" pitchFamily="18" charset="0"/>
                            </a:rPr>
                            <m:t>𝑛</m:t>
                          </m:r>
                        </m:den>
                      </m:f>
                    </m:oMath>
                  </m:oMathPara>
                </a14:m>
                <a:endParaRPr lang="en-US" sz="4000">
                  <a:solidFill>
                    <a:schemeClr val="bg1"/>
                  </a:solidFill>
                  <a:latin typeface="Cambria Math" panose="02040503050406030204" pitchFamily="18" charset="0"/>
                  <a:ea typeface="Cambria Math" panose="02040503050406030204" pitchFamily="18" charset="0"/>
                </a:endParaRPr>
              </a:p>
              <a:p>
                <a:pPr/>
                <a:endParaRPr lang="en-US" sz="4000"/>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pPr marL="857250" indent="-857250">
                  <a:buFont typeface="Arial" panose="020B0604020202020204" pitchFamily="34" charset="0"/>
                  <a:buChar char="•"/>
                </a:pPr>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6" name="TextBox 5">
                <a:extLst>
                  <a:ext uri="{FF2B5EF4-FFF2-40B4-BE49-F238E27FC236}">
                    <a16:creationId xmlns:a16="http://schemas.microsoft.com/office/drawing/2014/main" id="{7B547D5B-EC92-368C-8DD1-DFB775E0776D}"/>
                  </a:ext>
                </a:extLst>
              </p:cNvPr>
              <p:cNvSpPr txBox="1">
                <a:spLocks noRot="1" noChangeAspect="1" noMove="1" noResize="1" noEditPoints="1" noAdjustHandles="1" noChangeArrowheads="1" noChangeShapeType="1" noTextEdit="1"/>
              </p:cNvSpPr>
              <p:nvPr/>
            </p:nvSpPr>
            <p:spPr>
              <a:xfrm>
                <a:off x="722446" y="2505408"/>
                <a:ext cx="11545754" cy="13450862"/>
              </a:xfrm>
              <a:prstGeom prst="rect">
                <a:avLst/>
              </a:prstGeom>
              <a:blipFill>
                <a:blip r:embed="rId5"/>
                <a:stretch>
                  <a:fillRect l="-3326"/>
                </a:stretch>
              </a:blipFill>
            </p:spPr>
            <p:txBody>
              <a:bodyPr/>
              <a:lstStyle/>
              <a:p>
                <a:r>
                  <a:rPr lang="en-US">
                    <a:noFill/>
                  </a:rPr>
                  <a:t> </a:t>
                </a:r>
              </a:p>
            </p:txBody>
          </p:sp>
        </mc:Fallback>
      </mc:AlternateContent>
    </p:spTree>
    <p:extLst>
      <p:ext uri="{BB962C8B-B14F-4D97-AF65-F5344CB8AC3E}">
        <p14:creationId xmlns:p14="http://schemas.microsoft.com/office/powerpoint/2010/main" val="418749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9" name="TextBox 9"/>
          <p:cNvSpPr txBox="1"/>
          <p:nvPr/>
        </p:nvSpPr>
        <p:spPr>
          <a:xfrm>
            <a:off x="1143000" y="1837992"/>
            <a:ext cx="7487800" cy="638508"/>
          </a:xfrm>
          <a:prstGeom prst="rect">
            <a:avLst/>
          </a:prstGeom>
        </p:spPr>
        <p:txBody>
          <a:bodyPr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Bộ Dữ Liệu</a:t>
            </a:r>
          </a:p>
        </p:txBody>
      </p:sp>
      <p:graphicFrame>
        <p:nvGraphicFramePr>
          <p:cNvPr id="4" name="Table 4">
            <a:extLst>
              <a:ext uri="{FF2B5EF4-FFF2-40B4-BE49-F238E27FC236}">
                <a16:creationId xmlns:a16="http://schemas.microsoft.com/office/drawing/2014/main" id="{DF5B3D10-1497-1225-5197-51D7A281E61D}"/>
              </a:ext>
            </a:extLst>
          </p:cNvPr>
          <p:cNvGraphicFramePr>
            <a:graphicFrameLocks noGrp="1"/>
          </p:cNvGraphicFramePr>
          <p:nvPr>
            <p:extLst>
              <p:ext uri="{D42A27DB-BD31-4B8C-83A1-F6EECF244321}">
                <p14:modId xmlns:p14="http://schemas.microsoft.com/office/powerpoint/2010/main" val="2447938324"/>
              </p:ext>
            </p:extLst>
          </p:nvPr>
        </p:nvGraphicFramePr>
        <p:xfrm>
          <a:off x="1143000" y="3314700"/>
          <a:ext cx="9888902" cy="4748700"/>
        </p:xfrm>
        <a:graphic>
          <a:graphicData uri="http://schemas.openxmlformats.org/drawingml/2006/table">
            <a:tbl>
              <a:tblPr firstRow="1" bandRow="1">
                <a:tableStyleId>{5C22544A-7EE6-4342-B048-85BDC9FD1C3A}</a:tableStyleId>
              </a:tblPr>
              <a:tblGrid>
                <a:gridCol w="5491023">
                  <a:extLst>
                    <a:ext uri="{9D8B030D-6E8A-4147-A177-3AD203B41FA5}">
                      <a16:colId xmlns:a16="http://schemas.microsoft.com/office/drawing/2014/main" val="4166186658"/>
                    </a:ext>
                  </a:extLst>
                </a:gridCol>
                <a:gridCol w="4397879">
                  <a:extLst>
                    <a:ext uri="{9D8B030D-6E8A-4147-A177-3AD203B41FA5}">
                      <a16:colId xmlns:a16="http://schemas.microsoft.com/office/drawing/2014/main" val="2358391937"/>
                    </a:ext>
                  </a:extLst>
                </a:gridCol>
              </a:tblGrid>
              <a:tr h="742524">
                <a:tc>
                  <a:txBody>
                    <a:bodyPr/>
                    <a:lstStyle/>
                    <a:p>
                      <a:r>
                        <a:rPr lang="en-US"/>
                        <a:t>Thuộc tính</a:t>
                      </a:r>
                    </a:p>
                  </a:txBody>
                  <a:tcPr/>
                </a:tc>
                <a:tc>
                  <a:txBody>
                    <a:bodyPr/>
                    <a:lstStyle/>
                    <a:p>
                      <a:r>
                        <a:rPr lang="en-US"/>
                        <a:t>Mô tả</a:t>
                      </a:r>
                    </a:p>
                  </a:txBody>
                  <a:tcPr/>
                </a:tc>
                <a:extLst>
                  <a:ext uri="{0D108BD9-81ED-4DB2-BD59-A6C34878D82A}">
                    <a16:rowId xmlns:a16="http://schemas.microsoft.com/office/drawing/2014/main" val="3873269037"/>
                  </a:ext>
                </a:extLst>
              </a:tr>
              <a:tr h="742524">
                <a:tc>
                  <a:txBody>
                    <a:bodyPr/>
                    <a:lstStyle/>
                    <a:p>
                      <a:r>
                        <a:rPr lang="en-US"/>
                        <a:t>Nam</a:t>
                      </a:r>
                    </a:p>
                  </a:txBody>
                  <a:tcPr/>
                </a:tc>
                <a:tc>
                  <a:txBody>
                    <a:bodyPr/>
                    <a:lstStyle/>
                    <a:p>
                      <a:r>
                        <a:rPr lang="en-US"/>
                        <a:t>Năm</a:t>
                      </a:r>
                    </a:p>
                  </a:txBody>
                  <a:tcPr/>
                </a:tc>
                <a:extLst>
                  <a:ext uri="{0D108BD9-81ED-4DB2-BD59-A6C34878D82A}">
                    <a16:rowId xmlns:a16="http://schemas.microsoft.com/office/drawing/2014/main" val="2943798717"/>
                  </a:ext>
                </a:extLst>
              </a:tr>
              <a:tr h="1036080">
                <a:tc>
                  <a:txBody>
                    <a:bodyPr/>
                    <a:lstStyle/>
                    <a:p>
                      <a:r>
                        <a:rPr lang="en-US"/>
                        <a:t>ChiSoPhatTrien</a:t>
                      </a:r>
                    </a:p>
                  </a:txBody>
                  <a:tcPr/>
                </a:tc>
                <a:tc>
                  <a:txBody>
                    <a:bodyPr/>
                    <a:lstStyle/>
                    <a:p>
                      <a:r>
                        <a:rPr lang="en-US"/>
                        <a:t>Chỉ số phát triển, được tính bằng sản lượng năm nay chia sản lượng năm trước * 100</a:t>
                      </a:r>
                    </a:p>
                  </a:txBody>
                  <a:tcPr/>
                </a:tc>
                <a:extLst>
                  <a:ext uri="{0D108BD9-81ED-4DB2-BD59-A6C34878D82A}">
                    <a16:rowId xmlns:a16="http://schemas.microsoft.com/office/drawing/2014/main" val="2897055993"/>
                  </a:ext>
                </a:extLst>
              </a:tr>
              <a:tr h="742524">
                <a:tc>
                  <a:txBody>
                    <a:bodyPr/>
                    <a:lstStyle/>
                    <a:p>
                      <a:r>
                        <a:rPr lang="en-US"/>
                        <a:t>DienTichNuoiTrong</a:t>
                      </a:r>
                    </a:p>
                  </a:txBody>
                  <a:tcPr/>
                </a:tc>
                <a:tc>
                  <a:txBody>
                    <a:bodyPr/>
                    <a:lstStyle/>
                    <a:p>
                      <a:r>
                        <a:rPr lang="en-US"/>
                        <a:t>Diện tích nuôi trồng thủy sản</a:t>
                      </a:r>
                    </a:p>
                  </a:txBody>
                  <a:tcPr/>
                </a:tc>
                <a:extLst>
                  <a:ext uri="{0D108BD9-81ED-4DB2-BD59-A6C34878D82A}">
                    <a16:rowId xmlns:a16="http://schemas.microsoft.com/office/drawing/2014/main" val="2744443979"/>
                  </a:ext>
                </a:extLst>
              </a:tr>
              <a:tr h="742524">
                <a:tc>
                  <a:txBody>
                    <a:bodyPr/>
                    <a:lstStyle/>
                    <a:p>
                      <a:r>
                        <a:rPr lang="en-US"/>
                        <a:t>SoTauKhaiThac</a:t>
                      </a:r>
                    </a:p>
                  </a:txBody>
                  <a:tcPr/>
                </a:tc>
                <a:tc>
                  <a:txBody>
                    <a:bodyPr/>
                    <a:lstStyle/>
                    <a:p>
                      <a:r>
                        <a:rPr lang="en-US"/>
                        <a:t>Số tàu khai thác thủy sản</a:t>
                      </a:r>
                    </a:p>
                  </a:txBody>
                  <a:tcPr/>
                </a:tc>
                <a:extLst>
                  <a:ext uri="{0D108BD9-81ED-4DB2-BD59-A6C34878D82A}">
                    <a16:rowId xmlns:a16="http://schemas.microsoft.com/office/drawing/2014/main" val="2893436298"/>
                  </a:ext>
                </a:extLst>
              </a:tr>
              <a:tr h="742524">
                <a:tc>
                  <a:txBody>
                    <a:bodyPr/>
                    <a:lstStyle/>
                    <a:p>
                      <a:r>
                        <a:rPr lang="en-US"/>
                        <a:t>TongSanLuong</a:t>
                      </a:r>
                    </a:p>
                  </a:txBody>
                  <a:tcPr/>
                </a:tc>
                <a:tc>
                  <a:txBody>
                    <a:bodyPr/>
                    <a:lstStyle/>
                    <a:p>
                      <a:r>
                        <a:rPr lang="en-US"/>
                        <a:t>Tổng sản lượng thủy sản </a:t>
                      </a:r>
                    </a:p>
                  </a:txBody>
                  <a:tcPr/>
                </a:tc>
                <a:extLst>
                  <a:ext uri="{0D108BD9-81ED-4DB2-BD59-A6C34878D82A}">
                    <a16:rowId xmlns:a16="http://schemas.microsoft.com/office/drawing/2014/main" val="307624681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066800" y="1333500"/>
            <a:ext cx="137922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Phân chia tập dữ liệu </a:t>
            </a:r>
          </a:p>
        </p:txBody>
      </p:sp>
      <p:sp>
        <p:nvSpPr>
          <p:cNvPr id="5" name="TextBox 4">
            <a:extLst>
              <a:ext uri="{FF2B5EF4-FFF2-40B4-BE49-F238E27FC236}">
                <a16:creationId xmlns:a16="http://schemas.microsoft.com/office/drawing/2014/main" id="{B6E425F0-544B-549B-2A23-55B9F4E76C86}"/>
              </a:ext>
            </a:extLst>
          </p:cNvPr>
          <p:cNvSpPr txBox="1"/>
          <p:nvPr/>
        </p:nvSpPr>
        <p:spPr>
          <a:xfrm>
            <a:off x="1083898" y="3314700"/>
            <a:ext cx="15527702" cy="3970318"/>
          </a:xfrm>
          <a:prstGeom prst="rect">
            <a:avLst/>
          </a:prstGeom>
          <a:noFill/>
        </p:spPr>
        <p:txBody>
          <a:bodyPr wrap="square" rtlCol="0">
            <a:spAutoFit/>
          </a:bodyPr>
          <a:lstStyle/>
          <a:p>
            <a:pPr marL="571500" marR="0" indent="-571500" hangingPunct="0">
              <a:spcBef>
                <a:spcPts val="0"/>
              </a:spcBef>
              <a:spcAft>
                <a:spcPts val="0"/>
              </a:spcAft>
              <a:buFont typeface="Wingdings" panose="05000000000000000000" pitchFamily="2" charset="2"/>
              <a:buChar char="q"/>
            </a:pPr>
            <a:r>
              <a:rPr lang="vi-VN" sz="4400">
                <a:solidFill>
                  <a:schemeClr val="bg1"/>
                </a:solidFill>
                <a:effectLst/>
                <a:latin typeface="Linux Biolinum" panose="020B0604020202020204" charset="0"/>
                <a:ea typeface="Linux Biolinum" panose="020B0604020202020204" charset="0"/>
                <a:cs typeface="Linux Biolinum" panose="020B0604020202020204" charset="0"/>
              </a:rPr>
              <a:t>Dữ liệu được chia làm 2 tập sau: </a:t>
            </a:r>
          </a:p>
          <a:p>
            <a:pPr marL="914400" lvl="1" indent="-457200" hangingPunct="0">
              <a:buFont typeface="Arial" panose="020B0604020202020204" pitchFamily="34" charset="0"/>
              <a:buChar char="•"/>
            </a:pPr>
            <a:r>
              <a:rPr lang="vi-VN" sz="4400">
                <a:solidFill>
                  <a:schemeClr val="bg1"/>
                </a:solidFill>
                <a:effectLst/>
                <a:latin typeface="Linux Biolinum" panose="020B0604020202020204" charset="0"/>
                <a:ea typeface="Linux Biolinum" panose="020B0604020202020204" charset="0"/>
                <a:cs typeface="Linux Biolinum" panose="020B0604020202020204" charset="0"/>
              </a:rPr>
              <a:t>T1:</a:t>
            </a:r>
            <a:r>
              <a:rPr lang="en-US" sz="4400">
                <a:solidFill>
                  <a:schemeClr val="bg1"/>
                </a:solidFill>
                <a:effectLst/>
                <a:latin typeface="Linux Biolinum" panose="020B0604020202020204" charset="0"/>
                <a:ea typeface="Linux Biolinum" panose="020B0604020202020204" charset="0"/>
                <a:cs typeface="Linux Biolinum" panose="020B0604020202020204" charset="0"/>
              </a:rPr>
              <a:t> </a:t>
            </a:r>
            <a:r>
              <a:rPr lang="vi-VN" sz="4400">
                <a:solidFill>
                  <a:schemeClr val="bg1"/>
                </a:solidFill>
                <a:effectLst/>
                <a:latin typeface="Linux Biolinum" panose="020B0604020202020204" charset="0"/>
                <a:ea typeface="Linux Biolinum" panose="020B0604020202020204" charset="0"/>
                <a:cs typeface="Linux Biolinum" panose="020B0604020202020204" charset="0"/>
              </a:rPr>
              <a:t>ChiSoPhatTrien, DienTichNuoiTrong, SoTauKhaiThacBien và thuộc tính mục tiêu là TongSanLuong</a:t>
            </a:r>
          </a:p>
          <a:p>
            <a:pPr marL="914400" lvl="1" indent="-457200" hangingPunct="0">
              <a:buFont typeface="Arial" panose="020B0604020202020204" pitchFamily="34" charset="0"/>
              <a:buChar char="•"/>
            </a:pPr>
            <a:r>
              <a:rPr lang="vi-VN" sz="4400">
                <a:solidFill>
                  <a:schemeClr val="bg1"/>
                </a:solidFill>
                <a:effectLst/>
                <a:latin typeface="Linux Biolinum" panose="020B0604020202020204" charset="0"/>
                <a:ea typeface="Linux Biolinum" panose="020B0604020202020204" charset="0"/>
                <a:cs typeface="Linux Biolinum" panose="020B0604020202020204" charset="0"/>
              </a:rPr>
              <a:t>T2:</a:t>
            </a:r>
            <a:r>
              <a:rPr lang="en-US" sz="4400">
                <a:solidFill>
                  <a:schemeClr val="bg1"/>
                </a:solidFill>
                <a:latin typeface="Linux Biolinum" panose="020B0604020202020204" charset="0"/>
                <a:ea typeface="Linux Biolinum" panose="020B0604020202020204" charset="0"/>
                <a:cs typeface="Linux Biolinum" panose="020B0604020202020204" charset="0"/>
              </a:rPr>
              <a:t> </a:t>
            </a:r>
            <a:r>
              <a:rPr lang="vi-VN" sz="4400">
                <a:solidFill>
                  <a:schemeClr val="bg1"/>
                </a:solidFill>
                <a:effectLst/>
                <a:latin typeface="Linux Biolinum" panose="020B0604020202020204" charset="0"/>
                <a:ea typeface="Linux Biolinum" panose="020B0604020202020204" charset="0"/>
                <a:cs typeface="Linux Biolinum" panose="020B0604020202020204" charset="0"/>
              </a:rPr>
              <a:t>DienTichNuoiTrong, SoTauKhaiThacBien và thuộc tính mục tiêu là TongSanLuong</a:t>
            </a:r>
          </a:p>
          <a:p>
            <a:pPr marL="0" marR="0" indent="0" hangingPunct="0">
              <a:spcBef>
                <a:spcPts val="0"/>
              </a:spcBef>
              <a:spcAft>
                <a:spcPts val="0"/>
              </a:spcAft>
            </a:pPr>
            <a:endParaRPr lang="vi-VN" sz="3200">
              <a:solidFill>
                <a:schemeClr val="bg1"/>
              </a:solidFill>
              <a:effectLst/>
              <a:latin typeface="Linux Biolinum" panose="020B0604020202020204" charset="0"/>
              <a:ea typeface="Linux Biolinum" panose="020B0604020202020204" charset="0"/>
              <a:cs typeface="Linux Biolinum" panose="020B0604020202020204" charset="0"/>
            </a:endParaRPr>
          </a:p>
        </p:txBody>
      </p:sp>
    </p:spTree>
    <p:extLst>
      <p:ext uri="{BB962C8B-B14F-4D97-AF65-F5344CB8AC3E}">
        <p14:creationId xmlns:p14="http://schemas.microsoft.com/office/powerpoint/2010/main" val="107366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graphicFrame>
        <p:nvGraphicFramePr>
          <p:cNvPr id="4" name="Table 4">
            <a:extLst>
              <a:ext uri="{FF2B5EF4-FFF2-40B4-BE49-F238E27FC236}">
                <a16:creationId xmlns:a16="http://schemas.microsoft.com/office/drawing/2014/main" id="{E5001638-37A3-C09C-E6EF-C403C90FB3F5}"/>
              </a:ext>
            </a:extLst>
          </p:cNvPr>
          <p:cNvGraphicFramePr>
            <a:graphicFrameLocks noGrp="1"/>
          </p:cNvGraphicFramePr>
          <p:nvPr>
            <p:extLst>
              <p:ext uri="{D42A27DB-BD31-4B8C-83A1-F6EECF244321}">
                <p14:modId xmlns:p14="http://schemas.microsoft.com/office/powerpoint/2010/main" val="4032197798"/>
              </p:ext>
            </p:extLst>
          </p:nvPr>
        </p:nvGraphicFramePr>
        <p:xfrm>
          <a:off x="1549069" y="3994944"/>
          <a:ext cx="13258800" cy="2608580"/>
        </p:xfrm>
        <a:graphic>
          <a:graphicData uri="http://schemas.openxmlformats.org/drawingml/2006/table">
            <a:tbl>
              <a:tblPr firstRow="1" bandRow="1">
                <a:tableStyleId>{5C22544A-7EE6-4342-B048-85BDC9FD1C3A}</a:tableStyleId>
              </a:tblPr>
              <a:tblGrid>
                <a:gridCol w="3314700">
                  <a:extLst>
                    <a:ext uri="{9D8B030D-6E8A-4147-A177-3AD203B41FA5}">
                      <a16:colId xmlns:a16="http://schemas.microsoft.com/office/drawing/2014/main" val="535982653"/>
                    </a:ext>
                  </a:extLst>
                </a:gridCol>
                <a:gridCol w="3314700">
                  <a:extLst>
                    <a:ext uri="{9D8B030D-6E8A-4147-A177-3AD203B41FA5}">
                      <a16:colId xmlns:a16="http://schemas.microsoft.com/office/drawing/2014/main" val="3680026281"/>
                    </a:ext>
                  </a:extLst>
                </a:gridCol>
                <a:gridCol w="3314700">
                  <a:extLst>
                    <a:ext uri="{9D8B030D-6E8A-4147-A177-3AD203B41FA5}">
                      <a16:colId xmlns:a16="http://schemas.microsoft.com/office/drawing/2014/main" val="3420598906"/>
                    </a:ext>
                  </a:extLst>
                </a:gridCol>
                <a:gridCol w="3314700">
                  <a:extLst>
                    <a:ext uri="{9D8B030D-6E8A-4147-A177-3AD203B41FA5}">
                      <a16:colId xmlns:a16="http://schemas.microsoft.com/office/drawing/2014/main" val="3221588542"/>
                    </a:ext>
                  </a:extLst>
                </a:gridCol>
              </a:tblGrid>
              <a:tr h="770890">
                <a:tc>
                  <a:txBody>
                    <a:bodyPr/>
                    <a:lstStyle/>
                    <a:p>
                      <a:endParaRPr lang="en-US" sz="3200">
                        <a:latin typeface="Linux Biolinum" panose="020B0604020202020204" charset="0"/>
                        <a:ea typeface="Linux Biolinum" panose="020B0604020202020204" charset="0"/>
                        <a:cs typeface="Linux Biolinum" panose="020B0604020202020204" charset="0"/>
                      </a:endParaRPr>
                    </a:p>
                  </a:txBody>
                  <a:tcPr anchor="ctr"/>
                </a:tc>
                <a:tc>
                  <a:txBody>
                    <a:bodyPr/>
                    <a:lstStyle/>
                    <a:p>
                      <a:pPr algn="ctr"/>
                      <a:r>
                        <a:rPr lang="en-US" sz="3200" b="0">
                          <a:solidFill>
                            <a:schemeClr val="tx1"/>
                          </a:solidFill>
                          <a:latin typeface="Linux Biolinum" panose="020B0604020202020204" charset="0"/>
                          <a:ea typeface="Linux Biolinum" panose="020B0604020202020204" charset="0"/>
                          <a:cs typeface="Linux Biolinum" panose="020B0604020202020204" charset="0"/>
                        </a:rPr>
                        <a:t>RMSE</a:t>
                      </a:r>
                    </a:p>
                  </a:txBody>
                  <a:tcPr anchor="ctr"/>
                </a:tc>
                <a:tc>
                  <a:txBody>
                    <a:bodyPr/>
                    <a:lstStyle/>
                    <a:p>
                      <a:pPr algn="ctr"/>
                      <a:r>
                        <a:rPr lang="en-US" sz="3200" b="0">
                          <a:solidFill>
                            <a:schemeClr val="tx1"/>
                          </a:solidFill>
                          <a:latin typeface="Linux Biolinum" panose="020B0604020202020204" charset="0"/>
                          <a:ea typeface="Linux Biolinum" panose="020B0604020202020204" charset="0"/>
                          <a:cs typeface="Linux Biolinum" panose="020B0604020202020204" charset="0"/>
                        </a:rPr>
                        <a:t>MAE</a:t>
                      </a:r>
                    </a:p>
                  </a:txBody>
                  <a:tcPr anchor="ctr"/>
                </a:tc>
                <a:tc>
                  <a:txBody>
                    <a:bodyPr/>
                    <a:lstStyle/>
                    <a:p>
                      <a:pPr algn="ctr"/>
                      <a:r>
                        <a:rPr lang="en-US" sz="3200" b="0">
                          <a:solidFill>
                            <a:schemeClr val="tx1"/>
                          </a:solidFill>
                          <a:latin typeface="Linux Biolinum" panose="020B0604020202020204" charset="0"/>
                          <a:ea typeface="Linux Biolinum" panose="020B0604020202020204" charset="0"/>
                          <a:cs typeface="Linux Biolinum" panose="020B0604020202020204" charset="0"/>
                        </a:rPr>
                        <a:t>MAPE</a:t>
                      </a:r>
                    </a:p>
                  </a:txBody>
                  <a:tcPr anchor="ctr"/>
                </a:tc>
                <a:extLst>
                  <a:ext uri="{0D108BD9-81ED-4DB2-BD59-A6C34878D82A}">
                    <a16:rowId xmlns:a16="http://schemas.microsoft.com/office/drawing/2014/main" val="3584538309"/>
                  </a:ext>
                </a:extLst>
              </a:tr>
              <a:tr h="755332">
                <a:tc>
                  <a:txBody>
                    <a:bodyPr/>
                    <a:lstStyle/>
                    <a:p>
                      <a:r>
                        <a:rPr lang="en-US" sz="3200">
                          <a:latin typeface="Linux Biolinum" panose="020B0604020202020204" charset="0"/>
                          <a:ea typeface="Linux Biolinum" panose="020B0604020202020204" charset="0"/>
                          <a:cs typeface="Linux Biolinum" panose="020B0604020202020204" charset="0"/>
                        </a:rPr>
                        <a:t>Hồi quy tuyến tính</a:t>
                      </a:r>
                    </a:p>
                  </a:txBody>
                  <a:tcPr anchor="ctr"/>
                </a:tc>
                <a:tc>
                  <a:txBody>
                    <a:bodyPr/>
                    <a:lstStyle/>
                    <a:p>
                      <a:r>
                        <a:rPr lang="en-US" sz="3200">
                          <a:latin typeface="Linux Biolinum" panose="020B0604020202020204" charset="0"/>
                          <a:ea typeface="Linux Biolinum" panose="020B0604020202020204" charset="0"/>
                          <a:cs typeface="Linux Biolinum" panose="020B0604020202020204" charset="0"/>
                        </a:rPr>
                        <a:t>651.229</a:t>
                      </a:r>
                    </a:p>
                  </a:txBody>
                  <a:tcPr anchor="ctr"/>
                </a:tc>
                <a:tc>
                  <a:txBody>
                    <a:bodyPr/>
                    <a:lstStyle/>
                    <a:p>
                      <a:r>
                        <a:rPr lang="en-US" sz="3200" b="0" i="0" kern="1200">
                          <a:solidFill>
                            <a:schemeClr val="dk1"/>
                          </a:solidFill>
                          <a:effectLst/>
                          <a:latin typeface="Linux Biolinum" panose="020B0604020202020204" charset="0"/>
                          <a:ea typeface="Linux Biolinum" panose="020B0604020202020204" charset="0"/>
                          <a:cs typeface="Linux Biolinum" panose="020B0604020202020204" charset="0"/>
                        </a:rPr>
                        <a:t>553.69</a:t>
                      </a:r>
                      <a:endParaRPr lang="en-US" sz="3200">
                        <a:latin typeface="Linux Biolinum" panose="020B0604020202020204" charset="0"/>
                        <a:ea typeface="Linux Biolinum" panose="020B0604020202020204" charset="0"/>
                        <a:cs typeface="Linux Biolinum" panose="020B0604020202020204" charset="0"/>
                      </a:endParaRPr>
                    </a:p>
                  </a:txBody>
                  <a:tcPr anchor="ctr"/>
                </a:tc>
                <a:tc>
                  <a:txBody>
                    <a:bodyPr/>
                    <a:lstStyle/>
                    <a:p>
                      <a:r>
                        <a:rPr lang="en-US" sz="3200">
                          <a:latin typeface="Linux Biolinum" panose="020B0604020202020204" charset="0"/>
                          <a:ea typeface="Linux Biolinum" panose="020B0604020202020204" charset="0"/>
                          <a:cs typeface="Linux Biolinum" panose="020B0604020202020204" charset="0"/>
                        </a:rPr>
                        <a:t>0.082</a:t>
                      </a:r>
                    </a:p>
                  </a:txBody>
                  <a:tcPr anchor="ctr"/>
                </a:tc>
                <a:extLst>
                  <a:ext uri="{0D108BD9-81ED-4DB2-BD59-A6C34878D82A}">
                    <a16:rowId xmlns:a16="http://schemas.microsoft.com/office/drawing/2014/main" val="1976307942"/>
                  </a:ext>
                </a:extLst>
              </a:tr>
              <a:tr h="770890">
                <a:tc>
                  <a:txBody>
                    <a:bodyPr/>
                    <a:lstStyle/>
                    <a:p>
                      <a:r>
                        <a:rPr lang="en-US" sz="3200">
                          <a:latin typeface="Linux Biolinum" panose="020B0604020202020204" charset="0"/>
                          <a:ea typeface="Linux Biolinum" panose="020B0604020202020204" charset="0"/>
                          <a:cs typeface="Linux Biolinum" panose="020B0604020202020204" charset="0"/>
                        </a:rPr>
                        <a:t>ARIMA(1,0,1)</a:t>
                      </a:r>
                    </a:p>
                  </a:txBody>
                  <a:tcPr anchor="ctr"/>
                </a:tc>
                <a:tc>
                  <a:txBody>
                    <a:bodyPr/>
                    <a:lstStyle/>
                    <a:p>
                      <a:r>
                        <a:rPr lang="en-US" sz="3200" b="1">
                          <a:latin typeface="Linux Biolinum" panose="020B0604020202020204" charset="0"/>
                          <a:ea typeface="Linux Biolinum" panose="020B0604020202020204" charset="0"/>
                          <a:cs typeface="Linux Biolinum" panose="020B0604020202020204" charset="0"/>
                        </a:rPr>
                        <a:t>481.85</a:t>
                      </a:r>
                    </a:p>
                  </a:txBody>
                  <a:tcPr anchor="ctr"/>
                </a:tc>
                <a:tc>
                  <a:txBody>
                    <a:bodyPr/>
                    <a:lstStyle/>
                    <a:p>
                      <a:r>
                        <a:rPr lang="en-US" sz="3200" b="1" i="0" kern="1200">
                          <a:solidFill>
                            <a:schemeClr val="dk1"/>
                          </a:solidFill>
                          <a:effectLst/>
                          <a:latin typeface="Linux Biolinum" panose="020B0604020202020204" charset="0"/>
                          <a:ea typeface="Linux Biolinum" panose="020B0604020202020204" charset="0"/>
                          <a:cs typeface="Linux Biolinum" panose="020B0604020202020204" charset="0"/>
                        </a:rPr>
                        <a:t>459.42</a:t>
                      </a:r>
                      <a:endParaRPr lang="en-US" sz="3200" b="1">
                        <a:latin typeface="Linux Biolinum" panose="020B0604020202020204" charset="0"/>
                        <a:ea typeface="Linux Biolinum" panose="020B0604020202020204" charset="0"/>
                        <a:cs typeface="Linux Biolinum" panose="020B0604020202020204" charset="0"/>
                      </a:endParaRPr>
                    </a:p>
                  </a:txBody>
                  <a:tcPr anchor="ctr"/>
                </a:tc>
                <a:tc>
                  <a:txBody>
                    <a:bodyPr/>
                    <a:lstStyle/>
                    <a:p>
                      <a:r>
                        <a:rPr lang="en-US" sz="3200" b="1">
                          <a:latin typeface="Linux Biolinum" panose="020B0604020202020204" charset="0"/>
                          <a:ea typeface="Linux Biolinum" panose="020B0604020202020204" charset="0"/>
                          <a:cs typeface="Linux Biolinum" panose="020B0604020202020204" charset="0"/>
                        </a:rPr>
                        <a:t>0.058</a:t>
                      </a:r>
                    </a:p>
                  </a:txBody>
                  <a:tcPr anchor="ctr"/>
                </a:tc>
                <a:extLst>
                  <a:ext uri="{0D108BD9-81ED-4DB2-BD59-A6C34878D82A}">
                    <a16:rowId xmlns:a16="http://schemas.microsoft.com/office/drawing/2014/main" val="4199610946"/>
                  </a:ext>
                </a:extLst>
              </a:tr>
            </a:tbl>
          </a:graphicData>
        </a:graphic>
      </p:graphicFrame>
      <p:sp>
        <p:nvSpPr>
          <p:cNvPr id="5" name="TextBox 4">
            <a:extLst>
              <a:ext uri="{FF2B5EF4-FFF2-40B4-BE49-F238E27FC236}">
                <a16:creationId xmlns:a16="http://schemas.microsoft.com/office/drawing/2014/main" id="{57AC8A1F-6666-A9AC-3C84-30D3B91BFDFF}"/>
              </a:ext>
            </a:extLst>
          </p:cNvPr>
          <p:cNvSpPr txBox="1"/>
          <p:nvPr/>
        </p:nvSpPr>
        <p:spPr>
          <a:xfrm>
            <a:off x="1549069" y="1609392"/>
            <a:ext cx="99822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mô hình đơn biến </a:t>
            </a:r>
          </a:p>
        </p:txBody>
      </p:sp>
    </p:spTree>
    <p:extLst>
      <p:ext uri="{BB962C8B-B14F-4D97-AF65-F5344CB8AC3E}">
        <p14:creationId xmlns:p14="http://schemas.microsoft.com/office/powerpoint/2010/main" val="394976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5" name="TextBox 4">
            <a:extLst>
              <a:ext uri="{FF2B5EF4-FFF2-40B4-BE49-F238E27FC236}">
                <a16:creationId xmlns:a16="http://schemas.microsoft.com/office/drawing/2014/main" id="{57AC8A1F-6666-A9AC-3C84-30D3B91BFDFF}"/>
              </a:ext>
            </a:extLst>
          </p:cNvPr>
          <p:cNvSpPr txBox="1"/>
          <p:nvPr/>
        </p:nvSpPr>
        <p:spPr>
          <a:xfrm>
            <a:off x="1219200" y="1609392"/>
            <a:ext cx="112776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mô hình đa biến VAR</a:t>
            </a:r>
          </a:p>
        </p:txBody>
      </p:sp>
      <p:graphicFrame>
        <p:nvGraphicFramePr>
          <p:cNvPr id="6" name="Table 5">
            <a:extLst>
              <a:ext uri="{FF2B5EF4-FFF2-40B4-BE49-F238E27FC236}">
                <a16:creationId xmlns:a16="http://schemas.microsoft.com/office/drawing/2014/main" id="{63A93006-D97D-418D-5612-292D4ED8CF49}"/>
              </a:ext>
            </a:extLst>
          </p:cNvPr>
          <p:cNvGraphicFramePr>
            <a:graphicFrameLocks noGrp="1"/>
          </p:cNvGraphicFramePr>
          <p:nvPr>
            <p:extLst>
              <p:ext uri="{D42A27DB-BD31-4B8C-83A1-F6EECF244321}">
                <p14:modId xmlns:p14="http://schemas.microsoft.com/office/powerpoint/2010/main" val="2766651934"/>
              </p:ext>
            </p:extLst>
          </p:nvPr>
        </p:nvGraphicFramePr>
        <p:xfrm>
          <a:off x="2667000" y="3314700"/>
          <a:ext cx="11277601" cy="5329290"/>
        </p:xfrm>
        <a:graphic>
          <a:graphicData uri="http://schemas.openxmlformats.org/drawingml/2006/table">
            <a:tbl>
              <a:tblPr firstRow="1" firstCol="1" bandRow="1">
                <a:tableStyleId>{5C22544A-7EE6-4342-B048-85BDC9FD1C3A}</a:tableStyleId>
              </a:tblPr>
              <a:tblGrid>
                <a:gridCol w="2254253">
                  <a:extLst>
                    <a:ext uri="{9D8B030D-6E8A-4147-A177-3AD203B41FA5}">
                      <a16:colId xmlns:a16="http://schemas.microsoft.com/office/drawing/2014/main" val="1810085280"/>
                    </a:ext>
                  </a:extLst>
                </a:gridCol>
                <a:gridCol w="2255837">
                  <a:extLst>
                    <a:ext uri="{9D8B030D-6E8A-4147-A177-3AD203B41FA5}">
                      <a16:colId xmlns:a16="http://schemas.microsoft.com/office/drawing/2014/main" val="1785703392"/>
                    </a:ext>
                  </a:extLst>
                </a:gridCol>
                <a:gridCol w="2255837">
                  <a:extLst>
                    <a:ext uri="{9D8B030D-6E8A-4147-A177-3AD203B41FA5}">
                      <a16:colId xmlns:a16="http://schemas.microsoft.com/office/drawing/2014/main" val="3243153699"/>
                    </a:ext>
                  </a:extLst>
                </a:gridCol>
                <a:gridCol w="2255837">
                  <a:extLst>
                    <a:ext uri="{9D8B030D-6E8A-4147-A177-3AD203B41FA5}">
                      <a16:colId xmlns:a16="http://schemas.microsoft.com/office/drawing/2014/main" val="300358861"/>
                    </a:ext>
                  </a:extLst>
                </a:gridCol>
                <a:gridCol w="2255837">
                  <a:extLst>
                    <a:ext uri="{9D8B030D-6E8A-4147-A177-3AD203B41FA5}">
                      <a16:colId xmlns:a16="http://schemas.microsoft.com/office/drawing/2014/main" val="2096091769"/>
                    </a:ext>
                  </a:extLst>
                </a:gridCol>
              </a:tblGrid>
              <a:tr h="1776430">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 Tập dữ liệu</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Mô hình</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RMSE</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MAE</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MAPE</a:t>
                      </a:r>
                    </a:p>
                  </a:txBody>
                  <a:tcPr marL="68580" marR="68580" marT="0" marB="0" anchor="ctr"/>
                </a:tc>
                <a:extLst>
                  <a:ext uri="{0D108BD9-81ED-4DB2-BD59-A6C34878D82A}">
                    <a16:rowId xmlns:a16="http://schemas.microsoft.com/office/drawing/2014/main" val="3119709547"/>
                  </a:ext>
                </a:extLst>
              </a:tr>
              <a:tr h="1776430">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T1</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Var(1)</a:t>
                      </a:r>
                    </a:p>
                  </a:txBody>
                  <a:tcPr marL="68580" marR="68580" marT="0" marB="0" anchor="ctr"/>
                </a:tc>
                <a:tc>
                  <a:txBody>
                    <a:bodyPr/>
                    <a:lstStyle/>
                    <a:p>
                      <a:pPr marL="0" marR="0" lvl="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99.835</a:t>
                      </a:r>
                    </a:p>
                  </a:txBody>
                  <a:tcPr marL="68580" marR="68580" marT="0" marB="0" anchor="ctr"/>
                </a:tc>
                <a:tc>
                  <a:txBody>
                    <a:bodyPr/>
                    <a:lstStyle/>
                    <a:p>
                      <a:pPr marL="0" marR="0" lvl="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97.555</a:t>
                      </a:r>
                    </a:p>
                  </a:txBody>
                  <a:tcPr marL="68580" marR="68580" marT="0" marB="0" anchor="ctr"/>
                </a:tc>
                <a:tc>
                  <a:txBody>
                    <a:bodyPr/>
                    <a:lstStyle/>
                    <a:p>
                      <a:pPr marL="0" marR="0" lvl="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0.012</a:t>
                      </a:r>
                    </a:p>
                  </a:txBody>
                  <a:tcPr marL="68580" marR="68580" marT="0" marB="0" anchor="ctr"/>
                </a:tc>
                <a:extLst>
                  <a:ext uri="{0D108BD9-81ED-4DB2-BD59-A6C34878D82A}">
                    <a16:rowId xmlns:a16="http://schemas.microsoft.com/office/drawing/2014/main" val="4283194106"/>
                  </a:ext>
                </a:extLst>
              </a:tr>
              <a:tr h="1776430">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T2</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Var(3)</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152.25</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136.38</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0.018 </a:t>
                      </a:r>
                    </a:p>
                  </a:txBody>
                  <a:tcPr marL="68580" marR="68580" marT="0" marB="0" anchor="ctr"/>
                </a:tc>
                <a:extLst>
                  <a:ext uri="{0D108BD9-81ED-4DB2-BD59-A6C34878D82A}">
                    <a16:rowId xmlns:a16="http://schemas.microsoft.com/office/drawing/2014/main" val="3393894208"/>
                  </a:ext>
                </a:extLst>
              </a:tr>
            </a:tbl>
          </a:graphicData>
        </a:graphic>
      </p:graphicFrame>
    </p:spTree>
    <p:extLst>
      <p:ext uri="{BB962C8B-B14F-4D97-AF65-F5344CB8AC3E}">
        <p14:creationId xmlns:p14="http://schemas.microsoft.com/office/powerpoint/2010/main" val="250659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5" name="TextBox 4">
            <a:extLst>
              <a:ext uri="{FF2B5EF4-FFF2-40B4-BE49-F238E27FC236}">
                <a16:creationId xmlns:a16="http://schemas.microsoft.com/office/drawing/2014/main" id="{57AC8A1F-6666-A9AC-3C84-30D3B91BFDFF}"/>
              </a:ext>
            </a:extLst>
          </p:cNvPr>
          <p:cNvSpPr txBox="1"/>
          <p:nvPr/>
        </p:nvSpPr>
        <p:spPr>
          <a:xfrm>
            <a:off x="1219200" y="1609392"/>
            <a:ext cx="123444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mô hình đa biến ARIMAX</a:t>
            </a:r>
          </a:p>
        </p:txBody>
      </p:sp>
      <p:graphicFrame>
        <p:nvGraphicFramePr>
          <p:cNvPr id="7" name="Table 6">
            <a:extLst>
              <a:ext uri="{FF2B5EF4-FFF2-40B4-BE49-F238E27FC236}">
                <a16:creationId xmlns:a16="http://schemas.microsoft.com/office/drawing/2014/main" id="{260A033B-F43B-834C-9ECF-3E2785B86D05}"/>
              </a:ext>
            </a:extLst>
          </p:cNvPr>
          <p:cNvGraphicFramePr>
            <a:graphicFrameLocks noGrp="1"/>
          </p:cNvGraphicFramePr>
          <p:nvPr>
            <p:extLst>
              <p:ext uri="{D42A27DB-BD31-4B8C-83A1-F6EECF244321}">
                <p14:modId xmlns:p14="http://schemas.microsoft.com/office/powerpoint/2010/main" val="1321571564"/>
              </p:ext>
            </p:extLst>
          </p:nvPr>
        </p:nvGraphicFramePr>
        <p:xfrm>
          <a:off x="2590800" y="3303494"/>
          <a:ext cx="11430000" cy="5374113"/>
        </p:xfrm>
        <a:graphic>
          <a:graphicData uri="http://schemas.openxmlformats.org/drawingml/2006/table">
            <a:tbl>
              <a:tblPr firstRow="1" firstCol="1" bandRow="1">
                <a:tableStyleId>{5C22544A-7EE6-4342-B048-85BDC9FD1C3A}</a:tableStyleId>
              </a:tblPr>
              <a:tblGrid>
                <a:gridCol w="2284718">
                  <a:extLst>
                    <a:ext uri="{9D8B030D-6E8A-4147-A177-3AD203B41FA5}">
                      <a16:colId xmlns:a16="http://schemas.microsoft.com/office/drawing/2014/main" val="3253238647"/>
                    </a:ext>
                  </a:extLst>
                </a:gridCol>
                <a:gridCol w="2567641">
                  <a:extLst>
                    <a:ext uri="{9D8B030D-6E8A-4147-A177-3AD203B41FA5}">
                      <a16:colId xmlns:a16="http://schemas.microsoft.com/office/drawing/2014/main" val="463454208"/>
                    </a:ext>
                  </a:extLst>
                </a:gridCol>
                <a:gridCol w="2004999">
                  <a:extLst>
                    <a:ext uri="{9D8B030D-6E8A-4147-A177-3AD203B41FA5}">
                      <a16:colId xmlns:a16="http://schemas.microsoft.com/office/drawing/2014/main" val="3063992573"/>
                    </a:ext>
                  </a:extLst>
                </a:gridCol>
                <a:gridCol w="2286321">
                  <a:extLst>
                    <a:ext uri="{9D8B030D-6E8A-4147-A177-3AD203B41FA5}">
                      <a16:colId xmlns:a16="http://schemas.microsoft.com/office/drawing/2014/main" val="3801846040"/>
                    </a:ext>
                  </a:extLst>
                </a:gridCol>
                <a:gridCol w="2286321">
                  <a:extLst>
                    <a:ext uri="{9D8B030D-6E8A-4147-A177-3AD203B41FA5}">
                      <a16:colId xmlns:a16="http://schemas.microsoft.com/office/drawing/2014/main" val="4137906861"/>
                    </a:ext>
                  </a:extLst>
                </a:gridCol>
              </a:tblGrid>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 Tập dữ liệu</a:t>
                      </a:r>
                    </a:p>
                  </a:txBody>
                  <a:tcPr marL="68580" marR="68580" marT="0" marB="0" anchor="ctr"/>
                </a:tc>
                <a:tc>
                  <a:txBody>
                    <a:bodyPr/>
                    <a:lstStyle/>
                    <a:p>
                      <a:pPr marL="0" marR="0" lvl="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Mô hình</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RMSE</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MAE</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MAPE</a:t>
                      </a:r>
                    </a:p>
                  </a:txBody>
                  <a:tcPr marL="68580" marR="68580" marT="0" marB="0" anchor="ctr"/>
                </a:tc>
                <a:extLst>
                  <a:ext uri="{0D108BD9-81ED-4DB2-BD59-A6C34878D82A}">
                    <a16:rowId xmlns:a16="http://schemas.microsoft.com/office/drawing/2014/main" val="446841169"/>
                  </a:ext>
                </a:extLst>
              </a:tr>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T1</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ARIMAX(0,0,1)</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503.028</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478.289</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0.06</a:t>
                      </a:r>
                    </a:p>
                  </a:txBody>
                  <a:tcPr marL="68580" marR="68580" marT="0" marB="0" anchor="ctr"/>
                </a:tc>
                <a:extLst>
                  <a:ext uri="{0D108BD9-81ED-4DB2-BD59-A6C34878D82A}">
                    <a16:rowId xmlns:a16="http://schemas.microsoft.com/office/drawing/2014/main" val="3928747473"/>
                  </a:ext>
                </a:extLst>
              </a:tr>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T2</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ARIMAX(0,0,2)</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480.146</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458.214</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0.058</a:t>
                      </a:r>
                    </a:p>
                  </a:txBody>
                  <a:tcPr marL="68580" marR="68580" marT="0" marB="0" anchor="ctr"/>
                </a:tc>
                <a:extLst>
                  <a:ext uri="{0D108BD9-81ED-4DB2-BD59-A6C34878D82A}">
                    <a16:rowId xmlns:a16="http://schemas.microsoft.com/office/drawing/2014/main" val="4236361430"/>
                  </a:ext>
                </a:extLst>
              </a:tr>
            </a:tbl>
          </a:graphicData>
        </a:graphic>
      </p:graphicFrame>
    </p:spTree>
    <p:extLst>
      <p:ext uri="{BB962C8B-B14F-4D97-AF65-F5344CB8AC3E}">
        <p14:creationId xmlns:p14="http://schemas.microsoft.com/office/powerpoint/2010/main" val="309283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5" name="TextBox 4">
            <a:extLst>
              <a:ext uri="{FF2B5EF4-FFF2-40B4-BE49-F238E27FC236}">
                <a16:creationId xmlns:a16="http://schemas.microsoft.com/office/drawing/2014/main" id="{57AC8A1F-6666-A9AC-3C84-30D3B91BFDFF}"/>
              </a:ext>
            </a:extLst>
          </p:cNvPr>
          <p:cNvSpPr txBox="1"/>
          <p:nvPr/>
        </p:nvSpPr>
        <p:spPr>
          <a:xfrm>
            <a:off x="1219200" y="1609392"/>
            <a:ext cx="123444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mô hình đa biến LSTM</a:t>
            </a:r>
          </a:p>
        </p:txBody>
      </p:sp>
      <p:graphicFrame>
        <p:nvGraphicFramePr>
          <p:cNvPr id="7" name="Table 6">
            <a:extLst>
              <a:ext uri="{FF2B5EF4-FFF2-40B4-BE49-F238E27FC236}">
                <a16:creationId xmlns:a16="http://schemas.microsoft.com/office/drawing/2014/main" id="{260A033B-F43B-834C-9ECF-3E2785B86D05}"/>
              </a:ext>
            </a:extLst>
          </p:cNvPr>
          <p:cNvGraphicFramePr>
            <a:graphicFrameLocks noGrp="1"/>
          </p:cNvGraphicFramePr>
          <p:nvPr>
            <p:extLst>
              <p:ext uri="{D42A27DB-BD31-4B8C-83A1-F6EECF244321}">
                <p14:modId xmlns:p14="http://schemas.microsoft.com/office/powerpoint/2010/main" val="2514260173"/>
              </p:ext>
            </p:extLst>
          </p:nvPr>
        </p:nvGraphicFramePr>
        <p:xfrm>
          <a:off x="2590800" y="3303494"/>
          <a:ext cx="11658599" cy="5374113"/>
        </p:xfrm>
        <a:graphic>
          <a:graphicData uri="http://schemas.openxmlformats.org/drawingml/2006/table">
            <a:tbl>
              <a:tblPr firstRow="1" firstCol="1" bandRow="1">
                <a:tableStyleId>{5C22544A-7EE6-4342-B048-85BDC9FD1C3A}</a:tableStyleId>
              </a:tblPr>
              <a:tblGrid>
                <a:gridCol w="3005589">
                  <a:extLst>
                    <a:ext uri="{9D8B030D-6E8A-4147-A177-3AD203B41FA5}">
                      <a16:colId xmlns:a16="http://schemas.microsoft.com/office/drawing/2014/main" val="3253238647"/>
                    </a:ext>
                  </a:extLst>
                </a:gridCol>
                <a:gridCol w="2637614">
                  <a:extLst>
                    <a:ext uri="{9D8B030D-6E8A-4147-A177-3AD203B41FA5}">
                      <a16:colId xmlns:a16="http://schemas.microsoft.com/office/drawing/2014/main" val="3063992573"/>
                    </a:ext>
                  </a:extLst>
                </a:gridCol>
                <a:gridCol w="3007698">
                  <a:extLst>
                    <a:ext uri="{9D8B030D-6E8A-4147-A177-3AD203B41FA5}">
                      <a16:colId xmlns:a16="http://schemas.microsoft.com/office/drawing/2014/main" val="3801846040"/>
                    </a:ext>
                  </a:extLst>
                </a:gridCol>
                <a:gridCol w="3007698">
                  <a:extLst>
                    <a:ext uri="{9D8B030D-6E8A-4147-A177-3AD203B41FA5}">
                      <a16:colId xmlns:a16="http://schemas.microsoft.com/office/drawing/2014/main" val="4137906861"/>
                    </a:ext>
                  </a:extLst>
                </a:gridCol>
              </a:tblGrid>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 Tập dữ liệu</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RMSE</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MAE</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MAPE</a:t>
                      </a:r>
                    </a:p>
                  </a:txBody>
                  <a:tcPr marL="68580" marR="68580" marT="0" marB="0" anchor="ctr"/>
                </a:tc>
                <a:extLst>
                  <a:ext uri="{0D108BD9-81ED-4DB2-BD59-A6C34878D82A}">
                    <a16:rowId xmlns:a16="http://schemas.microsoft.com/office/drawing/2014/main" val="446841169"/>
                  </a:ext>
                </a:extLst>
              </a:tr>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T1</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409.35</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399.28</a:t>
                      </a:r>
                    </a:p>
                  </a:txBody>
                  <a:tcPr marL="68580" marR="68580" marT="0" marB="0" anchor="ctr"/>
                </a:tc>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0.051</a:t>
                      </a:r>
                    </a:p>
                  </a:txBody>
                  <a:tcPr marL="68580" marR="68580" marT="0" marB="0" anchor="ctr"/>
                </a:tc>
                <a:extLst>
                  <a:ext uri="{0D108BD9-81ED-4DB2-BD59-A6C34878D82A}">
                    <a16:rowId xmlns:a16="http://schemas.microsoft.com/office/drawing/2014/main" val="3928747473"/>
                  </a:ext>
                </a:extLst>
              </a:tr>
              <a:tr h="1791371">
                <a:tc>
                  <a:txBody>
                    <a:bodyPr/>
                    <a:lstStyle/>
                    <a:p>
                      <a:pPr marL="0" marR="0" algn="ctr" hangingPunct="0">
                        <a:lnSpc>
                          <a:spcPct val="150000"/>
                        </a:lnSpc>
                        <a:spcBef>
                          <a:spcPts val="0"/>
                        </a:spcBef>
                        <a:spcAft>
                          <a:spcPts val="0"/>
                        </a:spcAft>
                      </a:pPr>
                      <a:r>
                        <a:rPr lang="en-US" sz="2000">
                          <a:effectLst/>
                          <a:latin typeface="Linux Biolinum" panose="020B0604020202020204" charset="0"/>
                          <a:ea typeface="Linux Biolinum" panose="020B0604020202020204" charset="0"/>
                          <a:cs typeface="Linux Biolinum" panose="020B0604020202020204" charset="0"/>
                        </a:rPr>
                        <a:t>T2</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396.7</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382.23</a:t>
                      </a:r>
                    </a:p>
                  </a:txBody>
                  <a:tcPr marL="68580" marR="68580" marT="0" marB="0" anchor="ctr"/>
                </a:tc>
                <a:tc>
                  <a:txBody>
                    <a:bodyPr/>
                    <a:lstStyle/>
                    <a:p>
                      <a:pPr marL="0" marR="0" algn="ctr" hangingPunct="0">
                        <a:lnSpc>
                          <a:spcPct val="150000"/>
                        </a:lnSpc>
                        <a:spcBef>
                          <a:spcPts val="0"/>
                        </a:spcBef>
                        <a:spcAft>
                          <a:spcPts val="0"/>
                        </a:spcAft>
                      </a:pPr>
                      <a:r>
                        <a:rPr lang="en-US" sz="2000" b="1">
                          <a:effectLst/>
                          <a:latin typeface="Linux Biolinum" panose="020B0604020202020204" charset="0"/>
                          <a:ea typeface="Linux Biolinum" panose="020B0604020202020204" charset="0"/>
                          <a:cs typeface="Linux Biolinum" panose="020B0604020202020204" charset="0"/>
                        </a:rPr>
                        <a:t>0.049</a:t>
                      </a:r>
                    </a:p>
                  </a:txBody>
                  <a:tcPr marL="68580" marR="68580" marT="0" marB="0" anchor="ctr"/>
                </a:tc>
                <a:extLst>
                  <a:ext uri="{0D108BD9-81ED-4DB2-BD59-A6C34878D82A}">
                    <a16:rowId xmlns:a16="http://schemas.microsoft.com/office/drawing/2014/main" val="4236361430"/>
                  </a:ext>
                </a:extLst>
              </a:tr>
            </a:tbl>
          </a:graphicData>
        </a:graphic>
      </p:graphicFrame>
    </p:spTree>
    <p:extLst>
      <p:ext uri="{BB962C8B-B14F-4D97-AF65-F5344CB8AC3E}">
        <p14:creationId xmlns:p14="http://schemas.microsoft.com/office/powerpoint/2010/main" val="2386152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234504" y="4796196"/>
            <a:ext cx="7776569" cy="6794777"/>
          </a:xfrm>
          <a:prstGeom prst="rect">
            <a:avLst/>
          </a:prstGeom>
        </p:spPr>
      </p:pic>
      <p:sp>
        <p:nvSpPr>
          <p:cNvPr id="4" name="TextBox 3">
            <a:extLst>
              <a:ext uri="{FF2B5EF4-FFF2-40B4-BE49-F238E27FC236}">
                <a16:creationId xmlns:a16="http://schemas.microsoft.com/office/drawing/2014/main" id="{3C928E39-23A7-0CC6-29DC-2DF39483B5D3}"/>
              </a:ext>
            </a:extLst>
          </p:cNvPr>
          <p:cNvSpPr txBox="1"/>
          <p:nvPr/>
        </p:nvSpPr>
        <p:spPr>
          <a:xfrm>
            <a:off x="2590800" y="1943100"/>
            <a:ext cx="11125200" cy="707886"/>
          </a:xfrm>
          <a:prstGeom prst="rect">
            <a:avLst/>
          </a:prstGeom>
          <a:noFill/>
        </p:spPr>
        <p:txBody>
          <a:bodyPr wrap="square" rtlCol="0">
            <a:spAutoFit/>
          </a:bodyPr>
          <a:lstStyle/>
          <a:p>
            <a:r>
              <a:rPr lang="en-US" sz="4000">
                <a:solidFill>
                  <a:schemeClr val="bg1"/>
                </a:solidFill>
                <a:latin typeface="Linux Biolinum" panose="020B0604020202020204" charset="0"/>
                <a:ea typeface="Linux Biolinum" panose="020B0604020202020204" charset="0"/>
                <a:cs typeface="Linux Biolinum" panose="020B0604020202020204" charset="0"/>
              </a:rPr>
              <a:t>Biểu đồ dự đoán của mô hình Var từ năm 2016-2020</a:t>
            </a:r>
          </a:p>
        </p:txBody>
      </p:sp>
      <p:pic>
        <p:nvPicPr>
          <p:cNvPr id="6" name="Picture 5" descr="Chart, line chart&#10;&#10;Description automatically generated">
            <a:extLst>
              <a:ext uri="{FF2B5EF4-FFF2-40B4-BE49-F238E27FC236}">
                <a16:creationId xmlns:a16="http://schemas.microsoft.com/office/drawing/2014/main" id="{5A2DD42D-A4BC-7D71-B55A-59BA22B712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2738392"/>
            <a:ext cx="13034682" cy="6394451"/>
          </a:xfrm>
          <a:prstGeom prst="rect">
            <a:avLst/>
          </a:prstGeom>
        </p:spPr>
      </p:pic>
    </p:spTree>
    <p:extLst>
      <p:ext uri="{BB962C8B-B14F-4D97-AF65-F5344CB8AC3E}">
        <p14:creationId xmlns:p14="http://schemas.microsoft.com/office/powerpoint/2010/main" val="387994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687688">
            <a:off x="10282257" y="5034286"/>
            <a:ext cx="8922358" cy="9404330"/>
          </a:xfrm>
          <a:prstGeom prst="rect">
            <a:avLst/>
          </a:prstGeom>
        </p:spPr>
      </p:pic>
      <p:pic>
        <p:nvPicPr>
          <p:cNvPr id="3" name="Picture 3"/>
          <p:cNvPicPr>
            <a:picLocks noChangeAspect="1"/>
          </p:cNvPicPr>
          <p:nvPr/>
        </p:nvPicPr>
        <p:blipFill>
          <a:blip r:embed="rId3"/>
          <a:srcRect/>
          <a:stretch>
            <a:fillRect/>
          </a:stretch>
        </p:blipFill>
        <p:spPr>
          <a:xfrm rot="-10013544">
            <a:off x="-1544011" y="-2366689"/>
            <a:ext cx="8825308" cy="8229600"/>
          </a:xfrm>
          <a:prstGeom prst="rect">
            <a:avLst/>
          </a:prstGeom>
        </p:spPr>
      </p:pic>
      <p:sp>
        <p:nvSpPr>
          <p:cNvPr id="8" name="TextBox 8"/>
          <p:cNvSpPr txBox="1"/>
          <p:nvPr/>
        </p:nvSpPr>
        <p:spPr>
          <a:xfrm>
            <a:off x="3366022" y="4518087"/>
            <a:ext cx="11377414" cy="1165191"/>
          </a:xfrm>
          <a:prstGeom prst="rect">
            <a:avLst/>
          </a:prstGeom>
        </p:spPr>
        <p:txBody>
          <a:bodyPr wrap="square" lIns="0" tIns="0" rIns="0" bIns="0" rtlCol="0" anchor="t">
            <a:spAutoFit/>
          </a:bodyPr>
          <a:lstStyle/>
          <a:p>
            <a:pPr algn="ctr">
              <a:lnSpc>
                <a:spcPts val="8799"/>
              </a:lnSpc>
            </a:pPr>
            <a:r>
              <a:rPr lang="en-US" sz="9600">
                <a:solidFill>
                  <a:srgbClr val="FFFFFF"/>
                </a:solidFill>
                <a:latin typeface="Linux Biolinum"/>
              </a:rPr>
              <a:t>Thanks For Listening</a:t>
            </a:r>
          </a:p>
        </p:txBody>
      </p:sp>
      <p:sp>
        <p:nvSpPr>
          <p:cNvPr id="11" name="TextBox 11"/>
          <p:cNvSpPr txBox="1"/>
          <p:nvPr/>
        </p:nvSpPr>
        <p:spPr>
          <a:xfrm>
            <a:off x="5727095" y="639826"/>
            <a:ext cx="6833808" cy="733791"/>
          </a:xfrm>
          <a:prstGeom prst="rect">
            <a:avLst/>
          </a:prstGeom>
        </p:spPr>
        <p:txBody>
          <a:bodyPr wrap="square" lIns="0" tIns="0" rIns="0" bIns="0" rtlCol="0" anchor="t">
            <a:spAutoFit/>
          </a:bodyPr>
          <a:lstStyle/>
          <a:p>
            <a:pPr algn="ctr">
              <a:lnSpc>
                <a:spcPts val="2940"/>
              </a:lnSpc>
            </a:pPr>
            <a:r>
              <a:rPr lang="en-US" sz="2400">
                <a:solidFill>
                  <a:srgbClr val="FFFFFF"/>
                </a:solidFill>
                <a:latin typeface="Fahkwang Bold"/>
              </a:rPr>
              <a:t>Trường đại học Công nghệ Thông tin – Đại học quốc gia Tp.Hồ Chí Minh</a:t>
            </a:r>
          </a:p>
        </p:txBody>
      </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62291" y="1524677"/>
            <a:ext cx="468962" cy="468962"/>
          </a:xfrm>
          <a:prstGeom prst="rect">
            <a:avLst/>
          </a:prstGeom>
        </p:spPr>
      </p:pic>
    </p:spTree>
    <p:extLst>
      <p:ext uri="{BB962C8B-B14F-4D97-AF65-F5344CB8AC3E}">
        <p14:creationId xmlns:p14="http://schemas.microsoft.com/office/powerpoint/2010/main" val="209866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9" name="TextBox 9"/>
          <p:cNvSpPr txBox="1"/>
          <p:nvPr/>
        </p:nvSpPr>
        <p:spPr>
          <a:xfrm>
            <a:off x="1143000" y="1837992"/>
            <a:ext cx="13030200" cy="638508"/>
          </a:xfrm>
          <a:prstGeom prst="rect">
            <a:avLst/>
          </a:prstGeom>
        </p:spPr>
        <p:txBody>
          <a:bodyPr wrap="square" lIns="0" tIns="0" rIns="0" bIns="0" rtlCol="0" anchor="t">
            <a:spAutoFit/>
          </a:bodyPr>
          <a:lstStyle/>
          <a:p>
            <a:pPr>
              <a:lnSpc>
                <a:spcPts val="3640"/>
              </a:lnSpc>
            </a:pPr>
            <a:r>
              <a:rPr lang="en-US" sz="8800">
                <a:solidFill>
                  <a:srgbClr val="FFFFFF"/>
                </a:solidFill>
                <a:latin typeface="Linux Biolinum" panose="020B0604020202020204" charset="0"/>
                <a:ea typeface="Linux Biolinum" panose="020B0604020202020204" charset="0"/>
                <a:cs typeface="Linux Biolinum" panose="020B0604020202020204" charset="0"/>
              </a:rPr>
              <a:t>Sơ lược về bộ dữ iệu</a:t>
            </a:r>
          </a:p>
        </p:txBody>
      </p:sp>
      <p:pic>
        <p:nvPicPr>
          <p:cNvPr id="6" name="Picture 5">
            <a:extLst>
              <a:ext uri="{FF2B5EF4-FFF2-40B4-BE49-F238E27FC236}">
                <a16:creationId xmlns:a16="http://schemas.microsoft.com/office/drawing/2014/main" id="{0DC7D465-ACFC-22D5-E265-CEEB3C2DB9AC}"/>
              </a:ext>
            </a:extLst>
          </p:cNvPr>
          <p:cNvPicPr>
            <a:picLocks noChangeAspect="1"/>
          </p:cNvPicPr>
          <p:nvPr/>
        </p:nvPicPr>
        <p:blipFill>
          <a:blip r:embed="rId5"/>
          <a:stretch>
            <a:fillRect/>
          </a:stretch>
        </p:blipFill>
        <p:spPr>
          <a:xfrm>
            <a:off x="1143000" y="4580985"/>
            <a:ext cx="9982200" cy="3868023"/>
          </a:xfrm>
          <a:prstGeom prst="rect">
            <a:avLst/>
          </a:prstGeom>
        </p:spPr>
      </p:pic>
      <p:sp>
        <p:nvSpPr>
          <p:cNvPr id="7" name="TextBox 6">
            <a:extLst>
              <a:ext uri="{FF2B5EF4-FFF2-40B4-BE49-F238E27FC236}">
                <a16:creationId xmlns:a16="http://schemas.microsoft.com/office/drawing/2014/main" id="{757D9CE8-8ABE-7591-6B99-659DB7F74BA5}"/>
              </a:ext>
            </a:extLst>
          </p:cNvPr>
          <p:cNvSpPr txBox="1"/>
          <p:nvPr/>
        </p:nvSpPr>
        <p:spPr>
          <a:xfrm>
            <a:off x="1143000" y="3793367"/>
            <a:ext cx="7162800" cy="523220"/>
          </a:xfrm>
          <a:prstGeom prst="rect">
            <a:avLst/>
          </a:prstGeom>
          <a:noFill/>
        </p:spPr>
        <p:txBody>
          <a:bodyPr wrap="square" rtlCol="0">
            <a:spAutoFit/>
          </a:bodyPr>
          <a:lstStyle/>
          <a:p>
            <a:r>
              <a:rPr lang="en-US" sz="2800">
                <a:solidFill>
                  <a:srgbClr val="FFFF00"/>
                </a:solidFill>
                <a:latin typeface="Linux Biolinum" panose="020B0604020202020204" charset="0"/>
                <a:ea typeface="Linux Biolinum" panose="020B0604020202020204" charset="0"/>
                <a:cs typeface="Linux Biolinum" panose="020B0604020202020204" charset="0"/>
              </a:rPr>
              <a:t>https://www.gso.gov.vn/so-lieu-thong-ke/</a:t>
            </a:r>
          </a:p>
        </p:txBody>
      </p:sp>
    </p:spTree>
    <p:extLst>
      <p:ext uri="{BB962C8B-B14F-4D97-AF65-F5344CB8AC3E}">
        <p14:creationId xmlns:p14="http://schemas.microsoft.com/office/powerpoint/2010/main" val="2430548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5383327" y="952500"/>
            <a:ext cx="8991600" cy="2123658"/>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Tỉ lệ dữ liệu thiếu</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p:pic>
        <p:nvPicPr>
          <p:cNvPr id="6" name="Picture 5">
            <a:extLst>
              <a:ext uri="{FF2B5EF4-FFF2-40B4-BE49-F238E27FC236}">
                <a16:creationId xmlns:a16="http://schemas.microsoft.com/office/drawing/2014/main" id="{58327554-CB6C-2710-B5BD-61A78670DBC9}"/>
              </a:ext>
            </a:extLst>
          </p:cNvPr>
          <p:cNvPicPr>
            <a:picLocks noChangeAspect="1"/>
          </p:cNvPicPr>
          <p:nvPr/>
        </p:nvPicPr>
        <p:blipFill>
          <a:blip r:embed="rId5"/>
          <a:stretch>
            <a:fillRect/>
          </a:stretch>
        </p:blipFill>
        <p:spPr>
          <a:xfrm>
            <a:off x="2993742" y="2206883"/>
            <a:ext cx="10553251" cy="7197686"/>
          </a:xfrm>
          <a:prstGeom prst="rect">
            <a:avLst/>
          </a:prstGeom>
        </p:spPr>
      </p:pic>
    </p:spTree>
    <p:extLst>
      <p:ext uri="{BB962C8B-B14F-4D97-AF65-F5344CB8AC3E}">
        <p14:creationId xmlns:p14="http://schemas.microsoft.com/office/powerpoint/2010/main" val="3838837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219200" y="1485900"/>
            <a:ext cx="137922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Xử lí dữ liệu thiếu</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AD5BD90-2FB7-39A9-B0E2-0DA849F09BA6}"/>
                  </a:ext>
                </a:extLst>
              </p:cNvPr>
              <p:cNvSpPr txBox="1"/>
              <p:nvPr/>
            </p:nvSpPr>
            <p:spPr>
              <a:xfrm>
                <a:off x="1219200" y="3247181"/>
                <a:ext cx="8229600" cy="4575676"/>
              </a:xfrm>
              <a:prstGeom prst="rect">
                <a:avLst/>
              </a:prstGeom>
              <a:noFill/>
            </p:spPr>
            <p:txBody>
              <a:bodyPr wrap="square" rtlCol="0">
                <a:spAutoFit/>
              </a:bodyPr>
              <a:lstStyle/>
              <a:p>
                <a:pPr marL="457200" indent="-457200">
                  <a:buFont typeface="Wingdings" panose="05000000000000000000" pitchFamily="2" charset="2"/>
                  <a:buChar char="q"/>
                </a:pPr>
                <a:r>
                  <a:rPr lang="en-US" sz="3200">
                    <a:solidFill>
                      <a:schemeClr val="bg1"/>
                    </a:solidFill>
                    <a:latin typeface="Linux Biolinum" panose="020B0604020202020204" charset="0"/>
                    <a:ea typeface="Linux Biolinum" panose="020B0604020202020204" charset="0"/>
                    <a:cs typeface="Linux Biolinum" panose="020B0604020202020204" charset="0"/>
                  </a:rPr>
                  <a:t>Sử dụng phương pháp nội suy tuyến tính</a:t>
                </a:r>
              </a:p>
              <a:p>
                <a:pPr marL="457200" indent="-457200">
                  <a:buFont typeface="Wingdings" panose="05000000000000000000" pitchFamily="2" charset="2"/>
                  <a:buChar char="q"/>
                </a:pPr>
                <a:r>
                  <a:rPr lang="en-US" sz="3200">
                    <a:solidFill>
                      <a:schemeClr val="bg1"/>
                    </a:solidFill>
                    <a:latin typeface="Linux Biolinum" panose="020B0604020202020204" charset="0"/>
                    <a:ea typeface="Linux Biolinum" panose="020B0604020202020204" charset="0"/>
                    <a:cs typeface="Linux Biolinum" panose="020B0604020202020204" charset="0"/>
                  </a:rPr>
                  <a:t>Công thức:</a:t>
                </a:r>
              </a:p>
              <a:p>
                <a:pPr lvl="5" algn="just"/>
                <a14:m>
                  <m:oMathPara xmlns:m="http://schemas.openxmlformats.org/officeDocument/2006/math">
                    <m:oMathParaPr>
                      <m:jc m:val="center"/>
                    </m:oMathParaPr>
                    <m:oMath xmlns:m="http://schemas.openxmlformats.org/officeDocument/2006/math">
                      <m:r>
                        <a:rPr lang="en-US" sz="3200" b="0" i="1" smtClean="0">
                          <a:solidFill>
                            <a:schemeClr val="bg1"/>
                          </a:solidFill>
                          <a:latin typeface="Cambria Math" panose="02040503050406030204" pitchFamily="18" charset="0"/>
                        </a:rPr>
                        <m:t>𝑦</m:t>
                      </m:r>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𝑦</m:t>
                          </m:r>
                        </m:e>
                        <m:sub>
                          <m:r>
                            <a:rPr lang="en-US" sz="3200" b="0" i="1">
                              <a:solidFill>
                                <a:schemeClr val="bg1"/>
                              </a:solidFill>
                              <a:latin typeface="Cambria Math" panose="02040503050406030204" pitchFamily="18" charset="0"/>
                            </a:rPr>
                            <m:t>1</m:t>
                          </m:r>
                        </m:sub>
                      </m:sSub>
                      <m:r>
                        <a:rPr lang="en-US" sz="3200" b="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d>
                            <m:dPr>
                              <m:ctrlPr>
                                <a:rPr lang="en-US" sz="3200" i="1">
                                  <a:solidFill>
                                    <a:schemeClr val="bg1"/>
                                  </a:solidFill>
                                  <a:latin typeface="Cambria Math" panose="02040503050406030204" pitchFamily="18" charset="0"/>
                                </a:rPr>
                              </m:ctrlPr>
                            </m:dPr>
                            <m:e>
                              <m:r>
                                <a:rPr lang="en-US" sz="3200" b="0" i="1">
                                  <a:solidFill>
                                    <a:schemeClr val="bg1"/>
                                  </a:solidFill>
                                  <a:latin typeface="Cambria Math" panose="02040503050406030204" pitchFamily="18" charset="0"/>
                                </a:rPr>
                                <m:t>𝑥</m:t>
                              </m:r>
                              <m:r>
                                <a:rPr lang="en-US" sz="3200" b="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𝑥</m:t>
                                  </m:r>
                                </m:e>
                                <m:sub>
                                  <m:r>
                                    <a:rPr lang="en-US" sz="3200" b="0" i="1">
                                      <a:solidFill>
                                        <a:schemeClr val="bg1"/>
                                      </a:solidFill>
                                      <a:latin typeface="Cambria Math" panose="02040503050406030204" pitchFamily="18" charset="0"/>
                                    </a:rPr>
                                    <m:t>1</m:t>
                                  </m:r>
                                </m:sub>
                              </m:sSub>
                            </m:e>
                          </m:d>
                          <m:r>
                            <a:rPr lang="en-US" sz="3200" b="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𝑦</m:t>
                              </m:r>
                            </m:e>
                            <m:sub>
                              <m:r>
                                <a:rPr lang="en-US" sz="3200" b="0" i="1">
                                  <a:solidFill>
                                    <a:schemeClr val="bg1"/>
                                  </a:solidFill>
                                  <a:latin typeface="Cambria Math" panose="02040503050406030204" pitchFamily="18" charset="0"/>
                                </a:rPr>
                                <m:t>2</m:t>
                              </m:r>
                            </m:sub>
                          </m:sSub>
                          <m:r>
                            <a:rPr lang="en-US" sz="3200" b="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𝑦</m:t>
                              </m:r>
                            </m:e>
                            <m:sub>
                              <m:r>
                                <a:rPr lang="en-US" sz="3200" b="0" i="1">
                                  <a:solidFill>
                                    <a:schemeClr val="bg1"/>
                                  </a:solidFill>
                                  <a:latin typeface="Cambria Math" panose="02040503050406030204" pitchFamily="18" charset="0"/>
                                </a:rPr>
                                <m:t>1</m:t>
                              </m:r>
                            </m:sub>
                          </m:sSub>
                          <m:r>
                            <a:rPr lang="en-US" sz="3200" b="0" i="1">
                              <a:solidFill>
                                <a:schemeClr val="bg1"/>
                              </a:solidFill>
                              <a:latin typeface="Cambria Math" panose="02040503050406030204" pitchFamily="18" charset="0"/>
                            </a:rPr>
                            <m:t>)</m:t>
                          </m:r>
                        </m:num>
                        <m:den>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𝑥</m:t>
                              </m:r>
                            </m:e>
                            <m:sub>
                              <m:r>
                                <a:rPr lang="en-US" sz="3200" b="0" i="1">
                                  <a:solidFill>
                                    <a:schemeClr val="bg1"/>
                                  </a:solidFill>
                                  <a:latin typeface="Cambria Math" panose="02040503050406030204" pitchFamily="18" charset="0"/>
                                </a:rPr>
                                <m:t>2</m:t>
                              </m:r>
                            </m:sub>
                          </m:sSub>
                          <m:r>
                            <a:rPr lang="en-US" sz="3200" b="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b="0" i="1">
                                  <a:solidFill>
                                    <a:schemeClr val="bg1"/>
                                  </a:solidFill>
                                  <a:latin typeface="Cambria Math" panose="02040503050406030204" pitchFamily="18" charset="0"/>
                                </a:rPr>
                                <m:t>𝑥</m:t>
                              </m:r>
                            </m:e>
                            <m:sub>
                              <m:r>
                                <a:rPr lang="en-US" sz="3200" b="0" i="1">
                                  <a:solidFill>
                                    <a:schemeClr val="bg1"/>
                                  </a:solidFill>
                                  <a:latin typeface="Cambria Math" panose="02040503050406030204" pitchFamily="18" charset="0"/>
                                </a:rPr>
                                <m:t>1</m:t>
                              </m:r>
                            </m:sub>
                          </m:sSub>
                        </m:den>
                      </m:f>
                    </m:oMath>
                  </m:oMathPara>
                </a14:m>
                <a:endParaRPr lang="en-US" sz="3200">
                  <a:solidFill>
                    <a:schemeClr val="bg1"/>
                  </a:solidFill>
                  <a:latin typeface="Linux Biolinum" panose="020B0604020202020204" charset="0"/>
                  <a:ea typeface="Linux Biolinum" panose="020B0604020202020204" charset="0"/>
                  <a:cs typeface="Linux Biolinum" panose="020B0604020202020204" charset="0"/>
                </a:endParaRPr>
              </a:p>
              <a:p>
                <a:pPr marL="457200" indent="-457200">
                  <a:buFont typeface="Wingdings" panose="05000000000000000000" pitchFamily="2" charset="2"/>
                  <a:buChar char="q"/>
                </a:pPr>
                <a:r>
                  <a:rPr lang="vi-VN" sz="3200">
                    <a:solidFill>
                      <a:schemeClr val="bg1"/>
                    </a:solidFill>
                    <a:latin typeface="Linux Biolinum" panose="020B0604020202020204" charset="0"/>
                    <a:ea typeface="Linux Biolinum" panose="020B0604020202020204" charset="0"/>
                    <a:cs typeface="Linux Biolinum" panose="020B0604020202020204" charset="0"/>
                  </a:rPr>
                  <a:t>Trong đó:</a:t>
                </a:r>
              </a:p>
              <a:p>
                <a:pPr marL="914400" lvl="1" indent="-457200">
                  <a:buFont typeface="Arial" panose="020B0604020202020204" pitchFamily="34" charset="0"/>
                  <a:buChar char="•"/>
                </a:pPr>
                <a:r>
                  <a:rPr lang="vi-VN" sz="3200">
                    <a:solidFill>
                      <a:schemeClr val="bg1"/>
                    </a:solidFill>
                    <a:latin typeface="Linux Biolinum" panose="020B0604020202020204" charset="0"/>
                    <a:ea typeface="Linux Biolinum" panose="020B0604020202020204" charset="0"/>
                    <a:cs typeface="Linux Biolinum" panose="020B0604020202020204" charset="0"/>
                  </a:rPr>
                  <a:t>(</a:t>
                </a:r>
                <a14:m>
                  <m:oMath xmlns:m="http://schemas.openxmlformats.org/officeDocument/2006/math">
                    <m:sSub>
                      <m:sSubPr>
                        <m:ctrlP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𝑥</m:t>
                        </m:r>
                      </m:e>
                      <m:sub>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1</m:t>
                        </m:r>
                      </m:sub>
                    </m:sSub>
                  </m:oMath>
                </a14:m>
                <a:r>
                  <a:rPr lang="vi-VN" sz="3200">
                    <a:solidFill>
                      <a:schemeClr val="bg1"/>
                    </a:solidFill>
                    <a:latin typeface="Linux Biolinum" panose="020B0604020202020204" charset="0"/>
                    <a:ea typeface="Linux Biolinum" panose="020B0604020202020204" charset="0"/>
                    <a:cs typeface="Linux Biolinum" panose="020B0604020202020204" charset="0"/>
                  </a:rPr>
                  <a:t>,</a:t>
                </a:r>
                <a:r>
                  <a:rPr lang="en-US" sz="3200">
                    <a:solidFill>
                      <a:schemeClr val="bg1"/>
                    </a:solidFill>
                    <a:ea typeface="Linux Biolinum" panose="020B0604020202020204" charset="0"/>
                    <a:cs typeface="Linux Biolinum" panose="020B0604020202020204" charset="0"/>
                  </a:rPr>
                  <a:t> </a:t>
                </a:r>
                <a14:m>
                  <m:oMath xmlns:m="http://schemas.openxmlformats.org/officeDocument/2006/math">
                    <m:sSub>
                      <m:sSubPr>
                        <m:ctrlPr>
                          <a:rPr lang="en-US" sz="3200" i="1">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𝑦</m:t>
                        </m:r>
                      </m:e>
                      <m:sub>
                        <m:r>
                          <a:rPr lang="en-US" sz="3200" i="1">
                            <a:solidFill>
                              <a:schemeClr val="bg1"/>
                            </a:solidFill>
                            <a:latin typeface="Cambria Math" panose="02040503050406030204" pitchFamily="18" charset="0"/>
                            <a:ea typeface="Linux Biolinum" panose="020B0604020202020204" charset="0"/>
                            <a:cs typeface="Linux Biolinum" panose="020B0604020202020204" charset="0"/>
                          </a:rPr>
                          <m:t>1</m:t>
                        </m:r>
                      </m:sub>
                    </m:sSub>
                  </m:oMath>
                </a14:m>
                <a:r>
                  <a:rPr lang="vi-VN" sz="3200">
                    <a:solidFill>
                      <a:schemeClr val="bg1"/>
                    </a:solidFill>
                    <a:latin typeface="Linux Biolinum" panose="020B0604020202020204" charset="0"/>
                    <a:ea typeface="Linux Biolinum" panose="020B0604020202020204" charset="0"/>
                    <a:cs typeface="Linux Biolinum" panose="020B0604020202020204" charset="0"/>
                  </a:rPr>
                  <a:t> ), (</a:t>
                </a:r>
                <a14:m>
                  <m:oMath xmlns:m="http://schemas.openxmlformats.org/officeDocument/2006/math">
                    <m:sSub>
                      <m:sSubPr>
                        <m:ctrlPr>
                          <a:rPr lang="en-US" sz="3200" i="1">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200" i="1">
                            <a:solidFill>
                              <a:schemeClr val="bg1"/>
                            </a:solidFill>
                            <a:latin typeface="Cambria Math" panose="02040503050406030204" pitchFamily="18" charset="0"/>
                            <a:ea typeface="Linux Biolinum" panose="020B0604020202020204" charset="0"/>
                            <a:cs typeface="Linux Biolinum" panose="020B0604020202020204" charset="0"/>
                          </a:rPr>
                          <m:t>𝑥</m:t>
                        </m:r>
                      </m:e>
                      <m:sub>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2</m:t>
                        </m:r>
                      </m:sub>
                    </m:sSub>
                  </m:oMath>
                </a14:m>
                <a:r>
                  <a:rPr lang="vi-VN" sz="3200">
                    <a:solidFill>
                      <a:schemeClr val="bg1"/>
                    </a:solidFill>
                    <a:latin typeface="Linux Biolinum" panose="020B0604020202020204" charset="0"/>
                    <a:ea typeface="Linux Biolinum" panose="020B0604020202020204" charset="0"/>
                    <a:cs typeface="Linux Biolinum" panose="020B0604020202020204" charset="0"/>
                  </a:rPr>
                  <a:t>,</a:t>
                </a:r>
                <a:r>
                  <a:rPr lang="en-US" sz="3200">
                    <a:solidFill>
                      <a:schemeClr val="bg1"/>
                    </a:solidFill>
                    <a:ea typeface="Linux Biolinum" panose="020B0604020202020204" charset="0"/>
                    <a:cs typeface="Linux Biolinum" panose="020B0604020202020204" charset="0"/>
                  </a:rPr>
                  <a:t> </a:t>
                </a:r>
                <a14:m>
                  <m:oMath xmlns:m="http://schemas.openxmlformats.org/officeDocument/2006/math">
                    <m:sSub>
                      <m:sSubPr>
                        <m:ctrlPr>
                          <a:rPr lang="en-US" sz="3200" i="1">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𝑦</m:t>
                        </m:r>
                      </m:e>
                      <m:sub>
                        <m:r>
                          <a:rPr lang="en-US" sz="3200" b="0" i="1" smtClean="0">
                            <a:solidFill>
                              <a:schemeClr val="bg1"/>
                            </a:solidFill>
                            <a:latin typeface="Cambria Math" panose="02040503050406030204" pitchFamily="18" charset="0"/>
                            <a:ea typeface="Linux Biolinum" panose="020B0604020202020204" charset="0"/>
                            <a:cs typeface="Linux Biolinum" panose="020B0604020202020204" charset="0"/>
                          </a:rPr>
                          <m:t>2</m:t>
                        </m:r>
                      </m:sub>
                    </m:sSub>
                  </m:oMath>
                </a14:m>
                <a:r>
                  <a:rPr lang="vi-VN" sz="3200">
                    <a:solidFill>
                      <a:schemeClr val="bg1"/>
                    </a:solidFill>
                    <a:latin typeface="Linux Biolinum" panose="020B0604020202020204" charset="0"/>
                    <a:ea typeface="Linux Biolinum" panose="020B0604020202020204" charset="0"/>
                    <a:cs typeface="Linux Biolinum" panose="020B0604020202020204" charset="0"/>
                  </a:rPr>
                  <a:t>) tương ứng với điểm bắt đầu và kết thúc.</a:t>
                </a:r>
              </a:p>
              <a:p>
                <a:pPr marL="914400" lvl="1" indent="-457200">
                  <a:buFont typeface="Arial" panose="020B0604020202020204" pitchFamily="34" charset="0"/>
                  <a:buChar char="•"/>
                </a:pPr>
                <a:r>
                  <a:rPr lang="vi-VN" sz="3200">
                    <a:solidFill>
                      <a:schemeClr val="bg1"/>
                    </a:solidFill>
                    <a:latin typeface="Linux Biolinum" panose="020B0604020202020204" charset="0"/>
                    <a:ea typeface="Linux Biolinum" panose="020B0604020202020204" charset="0"/>
                    <a:cs typeface="Linux Biolinum" panose="020B0604020202020204" charset="0"/>
                  </a:rPr>
                  <a:t>y là giá trị cần nội suy tại thời điểm x.</a:t>
                </a:r>
              </a:p>
              <a:p>
                <a:pPr marL="285750" indent="-285750">
                  <a:buFontTx/>
                  <a:buChar char="-"/>
                </a:pPr>
                <a:endParaRPr lang="en-US" sz="3200">
                  <a:latin typeface="Linux Biolinum" panose="020B0604020202020204" charset="0"/>
                  <a:ea typeface="Linux Biolinum" panose="020B0604020202020204" charset="0"/>
                  <a:cs typeface="Linux Biolinum" panose="020B0604020202020204" charset="0"/>
                </a:endParaRPr>
              </a:p>
            </p:txBody>
          </p:sp>
        </mc:Choice>
        <mc:Fallback>
          <p:sp>
            <p:nvSpPr>
              <p:cNvPr id="5" name="TextBox 4">
                <a:extLst>
                  <a:ext uri="{FF2B5EF4-FFF2-40B4-BE49-F238E27FC236}">
                    <a16:creationId xmlns:a16="http://schemas.microsoft.com/office/drawing/2014/main" id="{9AD5BD90-2FB7-39A9-B0E2-0DA849F09BA6}"/>
                  </a:ext>
                </a:extLst>
              </p:cNvPr>
              <p:cNvSpPr txBox="1">
                <a:spLocks noRot="1" noChangeAspect="1" noMove="1" noResize="1" noEditPoints="1" noAdjustHandles="1" noChangeArrowheads="1" noChangeShapeType="1" noTextEdit="1"/>
              </p:cNvSpPr>
              <p:nvPr/>
            </p:nvSpPr>
            <p:spPr>
              <a:xfrm>
                <a:off x="1219200" y="3247181"/>
                <a:ext cx="8229600" cy="4575676"/>
              </a:xfrm>
              <a:prstGeom prst="rect">
                <a:avLst/>
              </a:prstGeom>
              <a:blipFill>
                <a:blip r:embed="rId5"/>
                <a:stretch>
                  <a:fillRect l="-1630" t="-1733"/>
                </a:stretch>
              </a:blipFill>
            </p:spPr>
            <p:txBody>
              <a:bodyPr/>
              <a:lstStyle/>
              <a:p>
                <a:r>
                  <a:rPr lang="en-US">
                    <a:noFill/>
                  </a:rPr>
                  <a:t> </a:t>
                </a:r>
              </a:p>
            </p:txBody>
          </p:sp>
        </mc:Fallback>
      </mc:AlternateContent>
    </p:spTree>
    <p:extLst>
      <p:ext uri="{BB962C8B-B14F-4D97-AF65-F5344CB8AC3E}">
        <p14:creationId xmlns:p14="http://schemas.microsoft.com/office/powerpoint/2010/main" val="3202698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B61FEF4-3650-5904-07DC-513748168AC4}"/>
                  </a:ext>
                </a:extLst>
              </p:cNvPr>
              <p:cNvSpPr txBox="1"/>
              <p:nvPr/>
            </p:nvSpPr>
            <p:spPr>
              <a:xfrm>
                <a:off x="1066800" y="3106911"/>
                <a:ext cx="13792200" cy="4339650"/>
              </a:xfrm>
              <a:prstGeom prst="rect">
                <a:avLst/>
              </a:prstGeom>
              <a:noFill/>
            </p:spPr>
            <p:txBody>
              <a:bodyPr wrap="square" rtlCol="0">
                <a:spAutoFit/>
              </a:bodyPr>
              <a:lstStyle/>
              <a:p>
                <a:pPr marL="857250" indent="-857250">
                  <a:buFont typeface="Wingdings" panose="05000000000000000000" pitchFamily="2" charset="2"/>
                  <a:buChar char="q"/>
                </a:pPr>
                <a:r>
                  <a:rPr lang="en-US" sz="3600">
                    <a:solidFill>
                      <a:schemeClr val="bg1"/>
                    </a:solidFill>
                    <a:latin typeface="Linux Biolinum" panose="020B0604020202020204" charset="0"/>
                    <a:ea typeface="Linux Biolinum" panose="020B0604020202020204" charset="0"/>
                    <a:cs typeface="Linux Biolinum" panose="020B0604020202020204" charset="0"/>
                  </a:rPr>
                  <a:t>Sử dụng kiểm định ADF	</a:t>
                </a:r>
              </a:p>
              <a:p>
                <a:pPr marL="857250" indent="-857250">
                  <a:buFont typeface="Wingdings" panose="05000000000000000000" pitchFamily="2" charset="2"/>
                  <a:buChar char="q"/>
                </a:pPr>
                <a:r>
                  <a:rPr lang="en-US" sz="3600">
                    <a:solidFill>
                      <a:schemeClr val="bg1"/>
                    </a:solidFill>
                    <a:latin typeface="Linux Biolinum" panose="020B0604020202020204" charset="0"/>
                    <a:ea typeface="Linux Biolinum" panose="020B0604020202020204" charset="0"/>
                    <a:cs typeface="Linux Biolinum" panose="020B0604020202020204" charset="0"/>
                  </a:rPr>
                  <a:t>Với giả thuyết:</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0</m:t>
                        </m:r>
                      </m:sub>
                    </m:sSub>
                  </m:oMath>
                </a14:m>
                <a:r>
                  <a:rPr lang="en-US" sz="3600">
                    <a:solidFill>
                      <a:schemeClr val="bg1"/>
                    </a:solidFill>
                    <a:latin typeface="Linux Biolinum" panose="020B0604020202020204" charset="0"/>
                    <a:ea typeface="Linux Biolinum" panose="020B0604020202020204" charset="0"/>
                    <a:cs typeface="Linux Biolinum" panose="020B0604020202020204" charset="0"/>
                  </a:rPr>
                  <a:t>: Chuỗi dữ liệu không dừng</a:t>
                </a:r>
              </a:p>
              <a:p>
                <a:pPr marL="1485900" lvl="2" indent="-571500">
                  <a:buFont typeface="Arial" panose="020B0604020202020204" pitchFamily="34" charset="0"/>
                  <a:buChar char="•"/>
                </a:pPr>
                <a14:m>
                  <m:oMath xmlns:m="http://schemas.openxmlformats.org/officeDocument/2006/math">
                    <m:sSub>
                      <m:sSubPr>
                        <m:ctrlP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ctrlPr>
                      </m:sSubPr>
                      <m:e>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𝐻</m:t>
                        </m:r>
                      </m:e>
                      <m:sub>
                        <m:r>
                          <a:rPr lang="en-US" sz="3600" b="0" i="1" smtClean="0">
                            <a:solidFill>
                              <a:schemeClr val="bg1"/>
                            </a:solidFill>
                            <a:latin typeface="Cambria Math" panose="02040503050406030204" pitchFamily="18" charset="0"/>
                            <a:ea typeface="Linux Biolinum" panose="020B0604020202020204" charset="0"/>
                            <a:cs typeface="Linux Biolinum" panose="020B0604020202020204" charset="0"/>
                          </a:rPr>
                          <m:t>1</m:t>
                        </m:r>
                      </m:sub>
                    </m:sSub>
                  </m:oMath>
                </a14:m>
                <a:r>
                  <a:rPr lang="en-US" sz="3600">
                    <a:solidFill>
                      <a:schemeClr val="bg1"/>
                    </a:solidFill>
                    <a:latin typeface="Linux Biolinum" panose="020B0604020202020204" charset="0"/>
                    <a:ea typeface="Linux Biolinum" panose="020B0604020202020204" charset="0"/>
                    <a:cs typeface="Linux Biolinum" panose="020B0604020202020204" charset="0"/>
                  </a:rPr>
                  <a:t>: Chuỗi dữ liệu dừng</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4" name="TextBox 3">
                <a:extLst>
                  <a:ext uri="{FF2B5EF4-FFF2-40B4-BE49-F238E27FC236}">
                    <a16:creationId xmlns:a16="http://schemas.microsoft.com/office/drawing/2014/main" id="{BB61FEF4-3650-5904-07DC-513748168AC4}"/>
                  </a:ext>
                </a:extLst>
              </p:cNvPr>
              <p:cNvSpPr txBox="1">
                <a:spLocks noRot="1" noChangeAspect="1" noMove="1" noResize="1" noEditPoints="1" noAdjustHandles="1" noChangeArrowheads="1" noChangeShapeType="1" noTextEdit="1"/>
              </p:cNvSpPr>
              <p:nvPr/>
            </p:nvSpPr>
            <p:spPr>
              <a:xfrm>
                <a:off x="1066800" y="3106911"/>
                <a:ext cx="13792200" cy="4339650"/>
              </a:xfrm>
              <a:prstGeom prst="rect">
                <a:avLst/>
              </a:prstGeom>
              <a:blipFill>
                <a:blip r:embed="rId5"/>
                <a:stretch>
                  <a:fillRect l="-1193" t="-22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93E12B1-C11D-BFD1-1556-C0E2B0950F81}"/>
              </a:ext>
            </a:extLst>
          </p:cNvPr>
          <p:cNvSpPr txBox="1"/>
          <p:nvPr/>
        </p:nvSpPr>
        <p:spPr>
          <a:xfrm>
            <a:off x="1066800" y="1403270"/>
            <a:ext cx="11937211" cy="1107996"/>
          </a:xfrm>
          <a:prstGeom prst="rect">
            <a:avLst/>
          </a:prstGeom>
          <a:noFill/>
        </p:spPr>
        <p:txBody>
          <a:bodyPr wrap="square">
            <a:spAutoFit/>
          </a:bodyPr>
          <a:lstStyle/>
          <a:p>
            <a:r>
              <a:rPr lang="vi-VN" sz="6600" noProof="1">
                <a:solidFill>
                  <a:schemeClr val="bg1"/>
                </a:solidFill>
                <a:latin typeface="Linux Biolinum" panose="020B0604020202020204" charset="0"/>
                <a:ea typeface="Linux Biolinum" panose="020B0604020202020204" charset="0"/>
                <a:cs typeface="Linux Biolinum" panose="020B0604020202020204" charset="0"/>
              </a:rPr>
              <a:t>Kiểm định tính dừng</a:t>
            </a:r>
          </a:p>
        </p:txBody>
      </p:sp>
    </p:spTree>
    <p:extLst>
      <p:ext uri="{BB962C8B-B14F-4D97-AF65-F5344CB8AC3E}">
        <p14:creationId xmlns:p14="http://schemas.microsoft.com/office/powerpoint/2010/main" val="2860809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447800" y="1396235"/>
            <a:ext cx="16422553" cy="2123658"/>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kiểm định ADF với mức ý nghĩa 5%</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p:graphicFrame>
        <p:nvGraphicFramePr>
          <p:cNvPr id="5" name="Table 4">
            <a:extLst>
              <a:ext uri="{FF2B5EF4-FFF2-40B4-BE49-F238E27FC236}">
                <a16:creationId xmlns:a16="http://schemas.microsoft.com/office/drawing/2014/main" id="{2A558C3F-C82A-0D8E-B6D6-55D982946B81}"/>
              </a:ext>
            </a:extLst>
          </p:cNvPr>
          <p:cNvGraphicFramePr>
            <a:graphicFrameLocks noGrp="1"/>
          </p:cNvGraphicFramePr>
          <p:nvPr>
            <p:extLst>
              <p:ext uri="{D42A27DB-BD31-4B8C-83A1-F6EECF244321}">
                <p14:modId xmlns:p14="http://schemas.microsoft.com/office/powerpoint/2010/main" val="3725118956"/>
              </p:ext>
            </p:extLst>
          </p:nvPr>
        </p:nvGraphicFramePr>
        <p:xfrm>
          <a:off x="1694950" y="3695700"/>
          <a:ext cx="14401801" cy="4343400"/>
        </p:xfrm>
        <a:graphic>
          <a:graphicData uri="http://schemas.openxmlformats.org/drawingml/2006/table">
            <a:tbl>
              <a:tblPr firstRow="1" firstCol="1" bandRow="1">
                <a:tableStyleId>{5C22544A-7EE6-4342-B048-85BDC9FD1C3A}</a:tableStyleId>
              </a:tblPr>
              <a:tblGrid>
                <a:gridCol w="4178633">
                  <a:extLst>
                    <a:ext uri="{9D8B030D-6E8A-4147-A177-3AD203B41FA5}">
                      <a16:colId xmlns:a16="http://schemas.microsoft.com/office/drawing/2014/main" val="2226964725"/>
                    </a:ext>
                  </a:extLst>
                </a:gridCol>
                <a:gridCol w="3406226">
                  <a:extLst>
                    <a:ext uri="{9D8B030D-6E8A-4147-A177-3AD203B41FA5}">
                      <a16:colId xmlns:a16="http://schemas.microsoft.com/office/drawing/2014/main" val="3780963924"/>
                    </a:ext>
                  </a:extLst>
                </a:gridCol>
                <a:gridCol w="2963888">
                  <a:extLst>
                    <a:ext uri="{9D8B030D-6E8A-4147-A177-3AD203B41FA5}">
                      <a16:colId xmlns:a16="http://schemas.microsoft.com/office/drawing/2014/main" val="2903686841"/>
                    </a:ext>
                  </a:extLst>
                </a:gridCol>
                <a:gridCol w="3853054">
                  <a:extLst>
                    <a:ext uri="{9D8B030D-6E8A-4147-A177-3AD203B41FA5}">
                      <a16:colId xmlns:a16="http://schemas.microsoft.com/office/drawing/2014/main" val="3835413191"/>
                    </a:ext>
                  </a:extLst>
                </a:gridCol>
              </a:tblGrid>
              <a:tr h="868680">
                <a:tc>
                  <a:txBody>
                    <a:bodyPr/>
                    <a:lstStyle/>
                    <a:p>
                      <a:pPr marL="0" marR="0" indent="0" algn="l"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 </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ADF</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P-value</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 Kết luận</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55301598"/>
                  </a:ext>
                </a:extLst>
              </a:tr>
              <a:tr h="868680">
                <a:tc>
                  <a:txBody>
                    <a:bodyPr/>
                    <a:lstStyle/>
                    <a:p>
                      <a:pPr marL="0" marR="0" indent="0" algn="l"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ChiSoPhatTrien</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-2.8187</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0.056</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Chuỗi không dừng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0019829"/>
                  </a:ext>
                </a:extLst>
              </a:tr>
              <a:tr h="868680">
                <a:tc>
                  <a:txBody>
                    <a:bodyPr/>
                    <a:lstStyle/>
                    <a:p>
                      <a:pPr marL="0" marR="0" indent="0" algn="l"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DienTichNuoiTrong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-2.6104</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0.091</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Chuỗi không dừng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6781123"/>
                  </a:ext>
                </a:extLst>
              </a:tr>
              <a:tr h="868680">
                <a:tc>
                  <a:txBody>
                    <a:bodyPr/>
                    <a:lstStyle/>
                    <a:p>
                      <a:pPr marL="0" marR="0" indent="0" algn="l"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SoTauKhaiThac</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-0.806</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0.817</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Chuỗi không dừng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9782482"/>
                  </a:ext>
                </a:extLst>
              </a:tr>
              <a:tr h="868680">
                <a:tc>
                  <a:txBody>
                    <a:bodyPr/>
                    <a:lstStyle/>
                    <a:p>
                      <a:pPr marL="0" marR="0" indent="0" algn="l"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TongSanLuong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3.631</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1</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Times New Roman" panose="02020603050405020304" pitchFamily="18" charset="0"/>
                          <a:cs typeface="Times New Roman" panose="02020603050405020304" pitchFamily="18" charset="0"/>
                        </a:rPr>
                        <a:t>Chuỗi không dừng</a:t>
                      </a:r>
                      <a:endParaRPr lang="en-US"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6113894"/>
                  </a:ext>
                </a:extLst>
              </a:tr>
            </a:tbl>
          </a:graphicData>
        </a:graphic>
      </p:graphicFrame>
    </p:spTree>
    <p:extLst>
      <p:ext uri="{BB962C8B-B14F-4D97-AF65-F5344CB8AC3E}">
        <p14:creationId xmlns:p14="http://schemas.microsoft.com/office/powerpoint/2010/main" val="1504743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066800" y="1409700"/>
            <a:ext cx="13792200" cy="2123658"/>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Biến đổi chuỗi dừng</a:t>
            </a:r>
          </a:p>
          <a:p>
            <a:endParaRPr lang="en-US" sz="6600">
              <a:solidFill>
                <a:schemeClr val="bg1"/>
              </a:solidFill>
              <a:latin typeface="Linux Biolinum" panose="020B0604020202020204" charset="0"/>
              <a:ea typeface="Linux Biolinum" panose="020B0604020202020204" charset="0"/>
              <a:cs typeface="Linux Biolinum" panose="020B060402020202020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8DD61BF-4E9A-1C3D-6870-B6673118AE3C}"/>
                  </a:ext>
                </a:extLst>
              </p:cNvPr>
              <p:cNvSpPr txBox="1"/>
              <p:nvPr/>
            </p:nvSpPr>
            <p:spPr>
              <a:xfrm>
                <a:off x="1295400" y="3533358"/>
                <a:ext cx="10058400" cy="3428887"/>
              </a:xfrm>
              <a:prstGeom prst="rect">
                <a:avLst/>
              </a:prstGeom>
              <a:noFill/>
            </p:spPr>
            <p:txBody>
              <a:bodyPr wrap="square" rtlCol="0">
                <a:spAutoFit/>
              </a:bodyPr>
              <a:lstStyle/>
              <a:p>
                <a:pPr marL="571500" indent="-571500">
                  <a:buFont typeface="Wingdings" panose="05000000000000000000" pitchFamily="2" charset="2"/>
                  <a:buChar char="q"/>
                </a:pPr>
                <a:r>
                  <a:rPr lang="en-US" sz="3600">
                    <a:solidFill>
                      <a:schemeClr val="bg1"/>
                    </a:solidFill>
                    <a:latin typeface="Linux Biolinum" panose="020B0604020202020204" charset="0"/>
                    <a:ea typeface="Linux Biolinum" panose="020B0604020202020204" charset="0"/>
                    <a:cs typeface="Linux Biolinum" panose="020B0604020202020204" charset="0"/>
                  </a:rPr>
                  <a:t>Biến đổi bằng cách lấy sai phân bậc 2</a:t>
                </a:r>
              </a:p>
              <a:p>
                <a:pPr marL="571500" indent="-571500">
                  <a:buFont typeface="Wingdings" panose="05000000000000000000" pitchFamily="2" charset="2"/>
                  <a:buChar char="q"/>
                </a:pPr>
                <a:r>
                  <a:rPr lang="en-US" sz="3600">
                    <a:solidFill>
                      <a:schemeClr val="bg1"/>
                    </a:solidFill>
                    <a:latin typeface="Linux Biolinum" panose="020B0604020202020204" charset="0"/>
                    <a:ea typeface="Linux Biolinum" panose="020B0604020202020204" charset="0"/>
                    <a:cs typeface="Linux Biolinum" panose="020B0604020202020204" charset="0"/>
                  </a:rPr>
                  <a:t>Sai phân bậc 2:</a:t>
                </a:r>
              </a:p>
              <a:p>
                <a:pPr algn="ctr"/>
                <a:r>
                  <a:rPr lang="en-US" sz="3600">
                    <a:solidFill>
                      <a:schemeClr val="bg1"/>
                    </a:solidFill>
                    <a:latin typeface="Linux Biolinum" panose="020B0604020202020204" charset="0"/>
                    <a:ea typeface="Linux Biolinum" panose="020B0604020202020204" charset="0"/>
                    <a:cs typeface="Linux Biolinum" panose="020B0604020202020204" charset="0"/>
                  </a:rPr>
                  <a:t>	</a:t>
                </a:r>
                <a14:m>
                  <m:oMath xmlns:m="http://schemas.openxmlformats.org/officeDocument/2006/math">
                    <m:r>
                      <a:rPr lang="en-US" sz="3600" i="1">
                        <a:solidFill>
                          <a:schemeClr val="bg1"/>
                        </a:solidFill>
                      </a:rPr>
                      <m:t>𝐼</m:t>
                    </m:r>
                    <m:d>
                      <m:dPr>
                        <m:ctrlPr>
                          <a:rPr lang="en-US" sz="3600" i="1">
                            <a:solidFill>
                              <a:schemeClr val="bg1"/>
                            </a:solidFill>
                          </a:rPr>
                        </m:ctrlPr>
                      </m:dPr>
                      <m:e>
                        <m:r>
                          <a:rPr lang="en-US" sz="3600" i="1">
                            <a:solidFill>
                              <a:schemeClr val="bg1"/>
                            </a:solidFill>
                          </a:rPr>
                          <m:t>2</m:t>
                        </m:r>
                      </m:e>
                    </m:d>
                    <m:r>
                      <a:rPr lang="en-US" sz="3600" i="1">
                        <a:solidFill>
                          <a:schemeClr val="bg1"/>
                        </a:solidFill>
                      </a:rPr>
                      <m:t>= </m:t>
                    </m:r>
                    <m:sSup>
                      <m:sSupPr>
                        <m:ctrlPr>
                          <a:rPr lang="en-US" sz="3600" i="1">
                            <a:solidFill>
                              <a:schemeClr val="bg1"/>
                            </a:solidFill>
                          </a:rPr>
                        </m:ctrlPr>
                      </m:sSupPr>
                      <m:e>
                        <m:r>
                          <a:rPr lang="en-US" sz="3600" i="1">
                            <a:solidFill>
                              <a:schemeClr val="bg1"/>
                            </a:solidFill>
                          </a:rPr>
                          <m:t>∆</m:t>
                        </m:r>
                      </m:e>
                      <m:sup>
                        <m:r>
                          <a:rPr lang="en-US" sz="3600" i="1">
                            <a:solidFill>
                              <a:schemeClr val="bg1"/>
                            </a:solidFill>
                          </a:rPr>
                          <m:t>2</m:t>
                        </m:r>
                      </m:sup>
                    </m:sSup>
                    <m:d>
                      <m:dPr>
                        <m:ctrlPr>
                          <a:rPr lang="en-US" sz="3600" i="1">
                            <a:solidFill>
                              <a:schemeClr val="bg1"/>
                            </a:solidFill>
                          </a:rPr>
                        </m:ctrlPr>
                      </m:dPr>
                      <m:e>
                        <m:sSub>
                          <m:sSubPr>
                            <m:ctrlPr>
                              <a:rPr lang="en-US" sz="3600" i="1">
                                <a:solidFill>
                                  <a:schemeClr val="bg1"/>
                                </a:solidFill>
                              </a:rPr>
                            </m:ctrlPr>
                          </m:sSubPr>
                          <m:e>
                            <m:r>
                              <a:rPr lang="en-US" sz="3600" i="1">
                                <a:solidFill>
                                  <a:schemeClr val="bg1"/>
                                </a:solidFill>
                              </a:rPr>
                              <m:t>𝑥</m:t>
                            </m:r>
                          </m:e>
                          <m:sub>
                            <m:r>
                              <a:rPr lang="en-US" sz="3600" i="1">
                                <a:solidFill>
                                  <a:schemeClr val="bg1"/>
                                </a:solidFill>
                              </a:rPr>
                              <m:t>𝑡</m:t>
                            </m:r>
                          </m:sub>
                        </m:sSub>
                      </m:e>
                    </m:d>
                    <m:r>
                      <a:rPr lang="en-US" sz="3600" i="1">
                        <a:solidFill>
                          <a:schemeClr val="bg1"/>
                        </a:solidFill>
                      </a:rPr>
                      <m:t>=∆</m:t>
                    </m:r>
                    <m:d>
                      <m:dPr>
                        <m:ctrlPr>
                          <a:rPr lang="en-US" sz="3600" i="1">
                            <a:solidFill>
                              <a:schemeClr val="bg1"/>
                            </a:solidFill>
                          </a:rPr>
                        </m:ctrlPr>
                      </m:dPr>
                      <m:e>
                        <m:sSub>
                          <m:sSubPr>
                            <m:ctrlPr>
                              <a:rPr lang="en-US" sz="3600" i="1">
                                <a:solidFill>
                                  <a:schemeClr val="bg1"/>
                                </a:solidFill>
                              </a:rPr>
                            </m:ctrlPr>
                          </m:sSubPr>
                          <m:e>
                            <m:r>
                              <a:rPr lang="en-US" sz="3600" i="1">
                                <a:solidFill>
                                  <a:schemeClr val="bg1"/>
                                </a:solidFill>
                              </a:rPr>
                              <m:t>∆(</m:t>
                            </m:r>
                            <m:r>
                              <a:rPr lang="en-US" sz="3600" i="1">
                                <a:solidFill>
                                  <a:schemeClr val="bg1"/>
                                </a:solidFill>
                              </a:rPr>
                              <m:t>𝑥</m:t>
                            </m:r>
                          </m:e>
                          <m:sub>
                            <m:r>
                              <a:rPr lang="en-US" sz="3600" i="1">
                                <a:solidFill>
                                  <a:schemeClr val="bg1"/>
                                </a:solidFill>
                              </a:rPr>
                              <m:t>𝑡</m:t>
                            </m:r>
                          </m:sub>
                        </m:sSub>
                      </m:e>
                    </m:d>
                    <m:r>
                      <a:rPr lang="en-US" sz="3600" b="0" i="1" smtClean="0">
                        <a:solidFill>
                          <a:schemeClr val="bg1"/>
                        </a:solidFill>
                        <a:latin typeface="Cambria Math" panose="02040503050406030204" pitchFamily="18" charset="0"/>
                      </a:rPr>
                      <m:t>)</m:t>
                    </m:r>
                  </m:oMath>
                </a14:m>
                <a:endParaRPr lang="en-US" sz="3600">
                  <a:solidFill>
                    <a:schemeClr val="bg1"/>
                  </a:solidFill>
                  <a:latin typeface="Linux Biolinum" panose="020B0604020202020204" charset="0"/>
                  <a:ea typeface="Linux Biolinum" panose="020B0604020202020204" charset="0"/>
                  <a:cs typeface="Linux Biolinum" panose="020B0604020202020204" charset="0"/>
                </a:endParaRPr>
              </a:p>
              <a:p>
                <a:r>
                  <a:rPr lang="en-US" sz="3600">
                    <a:solidFill>
                      <a:schemeClr val="bg1"/>
                    </a:solidFill>
                    <a:effectLst/>
                    <a:latin typeface="Linux Biolinum" panose="020B0604020202020204" charset="0"/>
                    <a:ea typeface="Linux Biolinum" panose="020B0604020202020204" charset="0"/>
                    <a:cs typeface="Linux Biolinum" panose="020B0604020202020204" charset="0"/>
                  </a:rPr>
                  <a:t>Với</a:t>
                </a:r>
              </a:p>
              <a:p>
                <a14:m>
                  <m:oMathPara xmlns:m="http://schemas.openxmlformats.org/officeDocument/2006/math">
                    <m:oMathParaPr>
                      <m:jc m:val="centerGroup"/>
                    </m:oMathParaPr>
                    <m:oMath xmlns:m="http://schemas.openxmlformats.org/officeDocument/2006/math">
                      <m:r>
                        <a:rPr lang="en-US" sz="3600" i="1">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𝑥</m:t>
                              </m:r>
                            </m:e>
                            <m:sub>
                              <m:r>
                                <a:rPr lang="en-US" sz="3600" b="0" i="1" smtClean="0">
                                  <a:solidFill>
                                    <a:schemeClr val="bg1"/>
                                  </a:solidFill>
                                  <a:latin typeface="Cambria Math" panose="02040503050406030204" pitchFamily="18" charset="0"/>
                                </a:rPr>
                                <m:t>𝑡</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𝑥</m:t>
                          </m:r>
                        </m:e>
                        <m:sub>
                          <m:r>
                            <a:rPr lang="en-US" sz="3600" b="0" i="1" smtClean="0">
                              <a:solidFill>
                                <a:schemeClr val="bg1"/>
                              </a:solidFill>
                              <a:latin typeface="Cambria Math" panose="02040503050406030204" pitchFamily="18" charset="0"/>
                            </a:rPr>
                            <m:t>𝑡</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𝑥</m:t>
                          </m:r>
                        </m:e>
                        <m:sub>
                          <m:r>
                            <a:rPr lang="en-US" sz="3600" b="0" i="1" smtClean="0">
                              <a:solidFill>
                                <a:schemeClr val="bg1"/>
                              </a:solidFill>
                              <a:latin typeface="Cambria Math" panose="02040503050406030204" pitchFamily="18" charset="0"/>
                            </a:rPr>
                            <m:t>𝑡</m:t>
                          </m:r>
                          <m:r>
                            <a:rPr lang="en-US" sz="3600" b="0" i="1" smtClean="0">
                              <a:solidFill>
                                <a:schemeClr val="bg1"/>
                              </a:solidFill>
                              <a:latin typeface="Cambria Math" panose="02040503050406030204" pitchFamily="18" charset="0"/>
                            </a:rPr>
                            <m:t>−1</m:t>
                          </m:r>
                        </m:sub>
                      </m:sSub>
                      <m:r>
                        <a:rPr lang="en-US" sz="3600" b="0" i="1" smtClean="0">
                          <a:solidFill>
                            <a:schemeClr val="bg1"/>
                          </a:solidFill>
                          <a:latin typeface="Cambria Math" panose="02040503050406030204" pitchFamily="18" charset="0"/>
                        </a:rPr>
                        <m:t> </m:t>
                      </m:r>
                    </m:oMath>
                  </m:oMathPara>
                </a14:m>
                <a:endParaRPr lang="en-US" sz="3600">
                  <a:solidFill>
                    <a:schemeClr val="bg1"/>
                  </a:solidFill>
                  <a:effectLst/>
                  <a:latin typeface="Linux Biolinum" panose="020B0604020202020204" charset="0"/>
                  <a:ea typeface="Linux Biolinum" panose="020B0604020202020204" charset="0"/>
                  <a:cs typeface="Linux Biolinum" panose="020B0604020202020204" charset="0"/>
                </a:endParaRPr>
              </a:p>
              <a:p>
                <a:endParaRPr lang="en-US" sz="3600">
                  <a:solidFill>
                    <a:schemeClr val="bg1"/>
                  </a:solidFill>
                  <a:latin typeface="Linux Biolinum" panose="020B0604020202020204" charset="0"/>
                  <a:ea typeface="Linux Biolinum" panose="020B0604020202020204" charset="0"/>
                  <a:cs typeface="Linux Biolinum" panose="020B0604020202020204" charset="0"/>
                </a:endParaRPr>
              </a:p>
            </p:txBody>
          </p:sp>
        </mc:Choice>
        <mc:Fallback>
          <p:sp>
            <p:nvSpPr>
              <p:cNvPr id="5" name="TextBox 4">
                <a:extLst>
                  <a:ext uri="{FF2B5EF4-FFF2-40B4-BE49-F238E27FC236}">
                    <a16:creationId xmlns:a16="http://schemas.microsoft.com/office/drawing/2014/main" id="{38DD61BF-4E9A-1C3D-6870-B6673118AE3C}"/>
                  </a:ext>
                </a:extLst>
              </p:cNvPr>
              <p:cNvSpPr txBox="1">
                <a:spLocks noRot="1" noChangeAspect="1" noMove="1" noResize="1" noEditPoints="1" noAdjustHandles="1" noChangeArrowheads="1" noChangeShapeType="1" noTextEdit="1"/>
              </p:cNvSpPr>
              <p:nvPr/>
            </p:nvSpPr>
            <p:spPr>
              <a:xfrm>
                <a:off x="1295400" y="3533358"/>
                <a:ext cx="10058400" cy="3428887"/>
              </a:xfrm>
              <a:prstGeom prst="rect">
                <a:avLst/>
              </a:prstGeom>
              <a:blipFill>
                <a:blip r:embed="rId5"/>
                <a:stretch>
                  <a:fillRect l="-1879" t="-2847"/>
                </a:stretch>
              </a:blipFill>
            </p:spPr>
            <p:txBody>
              <a:bodyPr/>
              <a:lstStyle/>
              <a:p>
                <a:r>
                  <a:rPr lang="en-US">
                    <a:noFill/>
                  </a:rPr>
                  <a:t> </a:t>
                </a:r>
              </a:p>
            </p:txBody>
          </p:sp>
        </mc:Fallback>
      </mc:AlternateContent>
    </p:spTree>
    <p:extLst>
      <p:ext uri="{BB962C8B-B14F-4D97-AF65-F5344CB8AC3E}">
        <p14:creationId xmlns:p14="http://schemas.microsoft.com/office/powerpoint/2010/main" val="54406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78827">
            <a:off x="11616985" y="-869308"/>
            <a:ext cx="5515885" cy="4957401"/>
          </a:xfrm>
          <a:prstGeom prst="rect">
            <a:avLst/>
          </a:prstGeom>
        </p:spPr>
      </p:pic>
      <p:pic>
        <p:nvPicPr>
          <p:cNvPr id="3" name="Picture 3"/>
          <p:cNvPicPr>
            <a:picLocks noChangeAspect="1"/>
          </p:cNvPicPr>
          <p:nvPr/>
        </p:nvPicPr>
        <p:blipFill>
          <a:blip r:embed="rId4"/>
          <a:srcRect/>
          <a:stretch>
            <a:fillRect/>
          </a:stretch>
        </p:blipFill>
        <p:spPr>
          <a:xfrm rot="5400000">
            <a:off x="12195199" y="4791795"/>
            <a:ext cx="7776569" cy="6794777"/>
          </a:xfrm>
          <a:prstGeom prst="rect">
            <a:avLst/>
          </a:prstGeom>
        </p:spPr>
      </p:pic>
      <p:sp>
        <p:nvSpPr>
          <p:cNvPr id="4" name="TextBox 3">
            <a:extLst>
              <a:ext uri="{FF2B5EF4-FFF2-40B4-BE49-F238E27FC236}">
                <a16:creationId xmlns:a16="http://schemas.microsoft.com/office/drawing/2014/main" id="{BB61FEF4-3650-5904-07DC-513748168AC4}"/>
              </a:ext>
            </a:extLst>
          </p:cNvPr>
          <p:cNvSpPr txBox="1"/>
          <p:nvPr/>
        </p:nvSpPr>
        <p:spPr>
          <a:xfrm>
            <a:off x="1464941" y="1609392"/>
            <a:ext cx="16078200" cy="1107996"/>
          </a:xfrm>
          <a:prstGeom prst="rect">
            <a:avLst/>
          </a:prstGeom>
          <a:noFill/>
        </p:spPr>
        <p:txBody>
          <a:bodyPr wrap="square" rtlCol="0">
            <a:spAutoFit/>
          </a:bodyPr>
          <a:lstStyle/>
          <a:p>
            <a:r>
              <a:rPr lang="en-US" sz="6600">
                <a:solidFill>
                  <a:schemeClr val="bg1"/>
                </a:solidFill>
                <a:latin typeface="Linux Biolinum" panose="020B0604020202020204" charset="0"/>
                <a:ea typeface="Linux Biolinum" panose="020B0604020202020204" charset="0"/>
                <a:cs typeface="Linux Biolinum" panose="020B0604020202020204" charset="0"/>
              </a:rPr>
              <a:t>Kết quả kiểm định ADF với mức ý nghĩa 5%</a:t>
            </a:r>
          </a:p>
        </p:txBody>
      </p:sp>
      <p:graphicFrame>
        <p:nvGraphicFramePr>
          <p:cNvPr id="5" name="Table 4">
            <a:extLst>
              <a:ext uri="{FF2B5EF4-FFF2-40B4-BE49-F238E27FC236}">
                <a16:creationId xmlns:a16="http://schemas.microsoft.com/office/drawing/2014/main" id="{C7ADE48E-67D9-0FA5-0894-6EC61E3C2440}"/>
              </a:ext>
            </a:extLst>
          </p:cNvPr>
          <p:cNvGraphicFramePr>
            <a:graphicFrameLocks noGrp="1"/>
          </p:cNvGraphicFramePr>
          <p:nvPr>
            <p:extLst>
              <p:ext uri="{D42A27DB-BD31-4B8C-83A1-F6EECF244321}">
                <p14:modId xmlns:p14="http://schemas.microsoft.com/office/powerpoint/2010/main" val="2186126416"/>
              </p:ext>
            </p:extLst>
          </p:nvPr>
        </p:nvGraphicFramePr>
        <p:xfrm>
          <a:off x="2133600" y="3543300"/>
          <a:ext cx="13476923" cy="4572000"/>
        </p:xfrm>
        <a:graphic>
          <a:graphicData uri="http://schemas.openxmlformats.org/drawingml/2006/table">
            <a:tbl>
              <a:tblPr firstRow="1" firstCol="1" bandRow="1">
                <a:tableStyleId>{5C22544A-7EE6-4342-B048-85BDC9FD1C3A}</a:tableStyleId>
              </a:tblPr>
              <a:tblGrid>
                <a:gridCol w="3910282">
                  <a:extLst>
                    <a:ext uri="{9D8B030D-6E8A-4147-A177-3AD203B41FA5}">
                      <a16:colId xmlns:a16="http://schemas.microsoft.com/office/drawing/2014/main" val="412064911"/>
                    </a:ext>
                  </a:extLst>
                </a:gridCol>
                <a:gridCol w="3187480">
                  <a:extLst>
                    <a:ext uri="{9D8B030D-6E8A-4147-A177-3AD203B41FA5}">
                      <a16:colId xmlns:a16="http://schemas.microsoft.com/office/drawing/2014/main" val="1188909487"/>
                    </a:ext>
                  </a:extLst>
                </a:gridCol>
                <a:gridCol w="2773548">
                  <a:extLst>
                    <a:ext uri="{9D8B030D-6E8A-4147-A177-3AD203B41FA5}">
                      <a16:colId xmlns:a16="http://schemas.microsoft.com/office/drawing/2014/main" val="436752208"/>
                    </a:ext>
                  </a:extLst>
                </a:gridCol>
                <a:gridCol w="3605613">
                  <a:extLst>
                    <a:ext uri="{9D8B030D-6E8A-4147-A177-3AD203B41FA5}">
                      <a16:colId xmlns:a16="http://schemas.microsoft.com/office/drawing/2014/main" val="68113566"/>
                    </a:ext>
                  </a:extLst>
                </a:gridCol>
              </a:tblGrid>
              <a:tr h="914400">
                <a:tc>
                  <a:txBody>
                    <a:bodyPr/>
                    <a:lstStyle/>
                    <a:p>
                      <a:pPr marL="0" marR="0" indent="0" algn="just"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 </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ADF</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P-value</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Kết luận </a:t>
                      </a:r>
                    </a:p>
                  </a:txBody>
                  <a:tcPr marL="68580" marR="68580" marT="0" marB="0"/>
                </a:tc>
                <a:extLst>
                  <a:ext uri="{0D108BD9-81ED-4DB2-BD59-A6C34878D82A}">
                    <a16:rowId xmlns:a16="http://schemas.microsoft.com/office/drawing/2014/main" val="3156302262"/>
                  </a:ext>
                </a:extLst>
              </a:tr>
              <a:tr h="914400">
                <a:tc>
                  <a:txBody>
                    <a:bodyPr/>
                    <a:lstStyle/>
                    <a:p>
                      <a:pPr marL="0" marR="0" indent="0" algn="just"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ChiSoPhatTrien</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-5.585</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1.37e-6</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Chuỗi dừng</a:t>
                      </a:r>
                    </a:p>
                  </a:txBody>
                  <a:tcPr marL="68580" marR="68580" marT="0" marB="0"/>
                </a:tc>
                <a:extLst>
                  <a:ext uri="{0D108BD9-81ED-4DB2-BD59-A6C34878D82A}">
                    <a16:rowId xmlns:a16="http://schemas.microsoft.com/office/drawing/2014/main" val="3697297112"/>
                  </a:ext>
                </a:extLst>
              </a:tr>
              <a:tr h="914400">
                <a:tc>
                  <a:txBody>
                    <a:bodyPr/>
                    <a:lstStyle/>
                    <a:p>
                      <a:pPr marL="0" marR="0" indent="0" algn="just"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DienTichNuoiTrong</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-2.88</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0.047</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Chuỗi dừng</a:t>
                      </a:r>
                    </a:p>
                  </a:txBody>
                  <a:tcPr marL="68580" marR="68580" marT="0" marB="0"/>
                </a:tc>
                <a:extLst>
                  <a:ext uri="{0D108BD9-81ED-4DB2-BD59-A6C34878D82A}">
                    <a16:rowId xmlns:a16="http://schemas.microsoft.com/office/drawing/2014/main" val="2624189636"/>
                  </a:ext>
                </a:extLst>
              </a:tr>
              <a:tr h="914400">
                <a:tc>
                  <a:txBody>
                    <a:bodyPr/>
                    <a:lstStyle/>
                    <a:p>
                      <a:pPr marL="0" marR="0" indent="0" algn="just"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SoTauKhaiThac</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-5.35</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4.16e-6</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Chuỗi dừng</a:t>
                      </a:r>
                    </a:p>
                  </a:txBody>
                  <a:tcPr marL="68580" marR="68580" marT="0" marB="0"/>
                </a:tc>
                <a:extLst>
                  <a:ext uri="{0D108BD9-81ED-4DB2-BD59-A6C34878D82A}">
                    <a16:rowId xmlns:a16="http://schemas.microsoft.com/office/drawing/2014/main" val="909472228"/>
                  </a:ext>
                </a:extLst>
              </a:tr>
              <a:tr h="914400">
                <a:tc>
                  <a:txBody>
                    <a:bodyPr/>
                    <a:lstStyle/>
                    <a:p>
                      <a:pPr marL="0" marR="0" indent="0" algn="just"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TongSanLuong</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-5.45</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2.636e-6</a:t>
                      </a:r>
                    </a:p>
                  </a:txBody>
                  <a:tcPr marL="68580" marR="68580" marT="0" marB="0"/>
                </a:tc>
                <a:tc>
                  <a:txBody>
                    <a:bodyPr/>
                    <a:lstStyle/>
                    <a:p>
                      <a:pPr marL="0" marR="0" indent="0" algn="ctr" hangingPunct="0">
                        <a:lnSpc>
                          <a:spcPct val="150000"/>
                        </a:lnSpc>
                        <a:spcBef>
                          <a:spcPts val="0"/>
                        </a:spcBef>
                        <a:spcAft>
                          <a:spcPts val="0"/>
                        </a:spcAft>
                      </a:pPr>
                      <a:r>
                        <a:rPr lang="en-US" sz="3200">
                          <a:effectLst/>
                          <a:latin typeface="Linux Biolinum" panose="020B0604020202020204" charset="0"/>
                          <a:ea typeface="Linux Biolinum" panose="020B0604020202020204" charset="0"/>
                          <a:cs typeface="Linux Biolinum" panose="020B0604020202020204" charset="0"/>
                        </a:rPr>
                        <a:t>Chuỗi dừng</a:t>
                      </a:r>
                    </a:p>
                  </a:txBody>
                  <a:tcPr marL="68580" marR="68580" marT="0" marB="0"/>
                </a:tc>
                <a:extLst>
                  <a:ext uri="{0D108BD9-81ED-4DB2-BD59-A6C34878D82A}">
                    <a16:rowId xmlns:a16="http://schemas.microsoft.com/office/drawing/2014/main" val="856985466"/>
                  </a:ext>
                </a:extLst>
              </a:tr>
            </a:tbl>
          </a:graphicData>
        </a:graphic>
      </p:graphicFrame>
      <p:sp>
        <p:nvSpPr>
          <p:cNvPr id="6" name="TextBox 5">
            <a:extLst>
              <a:ext uri="{FF2B5EF4-FFF2-40B4-BE49-F238E27FC236}">
                <a16:creationId xmlns:a16="http://schemas.microsoft.com/office/drawing/2014/main" id="{E5EBCB11-E733-EC4D-CC43-0E27F32D055B}"/>
              </a:ext>
            </a:extLst>
          </p:cNvPr>
          <p:cNvSpPr txBox="1"/>
          <p:nvPr/>
        </p:nvSpPr>
        <p:spPr>
          <a:xfrm>
            <a:off x="2084294" y="3143190"/>
            <a:ext cx="7504495" cy="400110"/>
          </a:xfrm>
          <a:prstGeom prst="rect">
            <a:avLst/>
          </a:prstGeom>
          <a:noFill/>
        </p:spPr>
        <p:txBody>
          <a:bodyPr wrap="square" rtlCol="0">
            <a:spAutoFit/>
          </a:bodyPr>
          <a:lstStyle/>
          <a:p>
            <a:r>
              <a:rPr lang="en-US" sz="2000">
                <a:solidFill>
                  <a:schemeClr val="bg1"/>
                </a:solidFill>
              </a:rPr>
              <a:t>Chuỗi thời gian đã biến đổi sang </a:t>
            </a:r>
            <a:r>
              <a:rPr lang="en-US" sz="2000">
                <a:solidFill>
                  <a:schemeClr val="bg1"/>
                </a:solidFill>
                <a:effectLst/>
                <a:latin typeface="Linux Biolinum" panose="020B0604020202020204" charset="0"/>
                <a:ea typeface="Linux Biolinum" panose="020B0604020202020204" charset="0"/>
                <a:cs typeface="Linux Biolinum" panose="020B0604020202020204" charset="0"/>
              </a:rPr>
              <a:t>chuỗi</a:t>
            </a:r>
            <a:r>
              <a:rPr lang="en-US" sz="2000">
                <a:solidFill>
                  <a:schemeClr val="bg1"/>
                </a:solidFill>
              </a:rPr>
              <a:t> dừng với sai phân bậc 2</a:t>
            </a:r>
          </a:p>
        </p:txBody>
      </p:sp>
    </p:spTree>
    <p:extLst>
      <p:ext uri="{BB962C8B-B14F-4D97-AF65-F5344CB8AC3E}">
        <p14:creationId xmlns:p14="http://schemas.microsoft.com/office/powerpoint/2010/main" val="564963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1088</Words>
  <Application>Microsoft Office PowerPoint</Application>
  <PresentationFormat>Custom</PresentationFormat>
  <Paragraphs>270</Paragraphs>
  <Slides>26</Slides>
  <Notes>25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6" baseType="lpstr">
      <vt:lpstr>Cambria Math</vt:lpstr>
      <vt:lpstr>Arial</vt:lpstr>
      <vt:lpstr>Wingdings</vt:lpstr>
      <vt:lpstr>Fahkwang Bold</vt:lpstr>
      <vt:lpstr>Calibri</vt:lpstr>
      <vt:lpstr>Linux Biolinum</vt:lpstr>
      <vt:lpstr>Times New Roman</vt:lpstr>
      <vt:lpstr>Fahkwang</vt:lpstr>
      <vt:lpstr>Office Theme</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Hoang Quy</dc:creator>
  <cp:lastModifiedBy>Nguyen</cp:lastModifiedBy>
  <cp:revision>28</cp:revision>
  <dcterms:created xsi:type="dcterms:W3CDTF">2006-08-16T00:00:00Z</dcterms:created>
  <dcterms:modified xsi:type="dcterms:W3CDTF">2022-07-16T14:58:14Z</dcterms:modified>
  <dc:identifier>DAFDLHUjJ6Y</dc:identifier>
</cp:coreProperties>
</file>